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6" r:id="rId3"/>
    <p:sldId id="275" r:id="rId4"/>
    <p:sldId id="278" r:id="rId5"/>
    <p:sldId id="280" r:id="rId6"/>
    <p:sldId id="281" r:id="rId7"/>
    <p:sldId id="282" r:id="rId8"/>
    <p:sldId id="283" r:id="rId9"/>
    <p:sldId id="284" r:id="rId10"/>
    <p:sldId id="290" r:id="rId11"/>
    <p:sldId id="285" r:id="rId12"/>
    <p:sldId id="289" r:id="rId13"/>
    <p:sldId id="258" r:id="rId14"/>
    <p:sldId id="291" r:id="rId15"/>
    <p:sldId id="292" r:id="rId16"/>
    <p:sldId id="273" r:id="rId17"/>
    <p:sldId id="293" r:id="rId18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7" autoAdjust="0"/>
    <p:restoredTop sz="94660"/>
  </p:normalViewPr>
  <p:slideViewPr>
    <p:cSldViewPr>
      <p:cViewPr varScale="1">
        <p:scale>
          <a:sx n="72" d="100"/>
          <a:sy n="72" d="100"/>
        </p:scale>
        <p:origin x="642" y="6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62DA5-2A2F-436D-961C-27F71082B80A}" type="doc">
      <dgm:prSet loTypeId="urn:microsoft.com/office/officeart/2005/8/layout/cycle3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BF70AF45-7F05-453B-9B84-F6A146359D3C}">
      <dgm:prSet phldrT="[Text]"/>
      <dgm:spPr/>
      <dgm:t>
        <a:bodyPr rtlCol="0"/>
        <a:lstStyle/>
        <a:p>
          <a:pPr rtl="0"/>
          <a:r>
            <a:rPr lang="es-ES" noProof="0" dirty="0"/>
            <a:t>EMPRESAS</a:t>
          </a:r>
        </a:p>
      </dgm:t>
    </dgm:pt>
    <dgm:pt modelId="{FE741D6D-7588-497C-B378-98F2629BB9EF}" type="parTrans" cxnId="{9D54F492-9A48-40B5-99B0-77A65815C721}">
      <dgm:prSet/>
      <dgm:spPr/>
      <dgm:t>
        <a:bodyPr rtlCol="0"/>
        <a:lstStyle/>
        <a:p>
          <a:pPr rtl="0"/>
          <a:endParaRPr lang="en-US"/>
        </a:p>
      </dgm:t>
    </dgm:pt>
    <dgm:pt modelId="{EF509D38-45B4-40DE-A0DF-06D9D2478DAC}" type="sibTrans" cxnId="{9D54F492-9A48-40B5-99B0-77A65815C721}">
      <dgm:prSet/>
      <dgm:spPr/>
      <dgm:t>
        <a:bodyPr rtlCol="0"/>
        <a:lstStyle/>
        <a:p>
          <a:pPr rtl="0"/>
          <a:endParaRPr lang="es-ES" noProof="0" dirty="0"/>
        </a:p>
      </dgm:t>
    </dgm:pt>
    <dgm:pt modelId="{63CA2DEA-31F6-4CF4-88E6-63724842EACC}">
      <dgm:prSet phldrT="[Text]"/>
      <dgm:spPr/>
      <dgm:t>
        <a:bodyPr rtlCol="0"/>
        <a:lstStyle/>
        <a:p>
          <a:pPr rtl="0"/>
          <a:r>
            <a:rPr lang="es-ES" noProof="0" dirty="0"/>
            <a:t>ASOCIACIONES EMPRESARIALES Y CLUSTERS</a:t>
          </a:r>
        </a:p>
      </dgm:t>
    </dgm:pt>
    <dgm:pt modelId="{F24D3743-3BAB-4121-937F-7A1AB8F2477A}" type="par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30559FF1-E3F5-41E8-94EA-9DDAAF7240F9}" type="sib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2A04600B-ADF7-4BE9-933C-2309B67F2DB8}">
      <dgm:prSet phldrT="[Text]"/>
      <dgm:spPr/>
      <dgm:t>
        <a:bodyPr rtlCol="0"/>
        <a:lstStyle/>
        <a:p>
          <a:pPr rtl="0"/>
          <a:r>
            <a:rPr lang="es-ES" noProof="0" dirty="0"/>
            <a:t>SINDICATIOS, PARTIDOS POLÍTICOS Y GOBIERNO</a:t>
          </a:r>
        </a:p>
      </dgm:t>
    </dgm:pt>
    <dgm:pt modelId="{BC4974DB-2187-4F03-8E80-1FD9F1638001}" type="par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95CC6B17-9BC3-4B13-96B6-5372B8AF3CC0}" type="sib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89FFD1B1-83F5-4E55-AB67-A892038B615E}">
      <dgm:prSet phldrT="[Text]"/>
      <dgm:spPr/>
      <dgm:t>
        <a:bodyPr rtlCol="0"/>
        <a:lstStyle/>
        <a:p>
          <a:pPr rtl="0"/>
          <a:r>
            <a:rPr lang="es-ES" noProof="0" dirty="0"/>
            <a:t>ENTIDADES BANCARIAS</a:t>
          </a:r>
        </a:p>
      </dgm:t>
    </dgm:pt>
    <dgm:pt modelId="{960564C4-1CE0-4EE8-98B7-97E95C8A3DF6}" type="par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4FB5A869-F3B9-4CA5-91C3-28D47C1A7F10}" type="sib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7C63F5DD-85B9-42D3-8D98-A8E103092C2B}">
      <dgm:prSet phldrT="[Text]"/>
      <dgm:spPr/>
      <dgm:t>
        <a:bodyPr rtlCol="0"/>
        <a:lstStyle/>
        <a:p>
          <a:pPr rtl="0"/>
          <a:r>
            <a:rPr lang="es-ES" noProof="0" dirty="0"/>
            <a:t>MUNDO EDUCATIVO. F.P. Y UNIVERSITARIO</a:t>
          </a:r>
        </a:p>
      </dgm:t>
    </dgm:pt>
    <dgm:pt modelId="{A2B122DF-66F4-47D5-8861-25D521DE88D9}" type="par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A9FCCFE-E2A1-40B1-8168-6105E40DC83F}" type="sib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C0539B89-AF0C-4162-9562-527BB4779069}" type="pres">
      <dgm:prSet presAssocID="{01C62DA5-2A2F-436D-961C-27F71082B80A}" presName="Name0" presStyleCnt="0">
        <dgm:presLayoutVars>
          <dgm:dir/>
          <dgm:resizeHandles val="exact"/>
        </dgm:presLayoutVars>
      </dgm:prSet>
      <dgm:spPr/>
    </dgm:pt>
    <dgm:pt modelId="{6D9F3CEF-83BD-4749-A741-36ED36AAC48C}" type="pres">
      <dgm:prSet presAssocID="{01C62DA5-2A2F-436D-961C-27F71082B80A}" presName="cycle" presStyleCnt="0"/>
      <dgm:spPr/>
    </dgm:pt>
    <dgm:pt modelId="{8054AAE3-D4C6-4BAB-8D9D-88E7BBFD12E5}" type="pres">
      <dgm:prSet presAssocID="{BF70AF45-7F05-453B-9B84-F6A146359D3C}" presName="nodeFirstNode" presStyleLbl="node1" presStyleIdx="0" presStyleCnt="5">
        <dgm:presLayoutVars>
          <dgm:bulletEnabled val="1"/>
        </dgm:presLayoutVars>
      </dgm:prSet>
      <dgm:spPr/>
    </dgm:pt>
    <dgm:pt modelId="{E6D71727-5E12-4D96-AE1A-0D3EEA528ABE}" type="pres">
      <dgm:prSet presAssocID="{EF509D38-45B4-40DE-A0DF-06D9D2478DAC}" presName="sibTransFirstNode" presStyleLbl="bgShp" presStyleIdx="0" presStyleCnt="1"/>
      <dgm:spPr/>
    </dgm:pt>
    <dgm:pt modelId="{CB545A5D-75C9-49DB-AD8B-B348DB1A7A4A}" type="pres">
      <dgm:prSet presAssocID="{63CA2DEA-31F6-4CF4-88E6-63724842EACC}" presName="nodeFollowingNodes" presStyleLbl="node1" presStyleIdx="1" presStyleCnt="5" custRadScaleRad="109261" custRadScaleInc="612">
        <dgm:presLayoutVars>
          <dgm:bulletEnabled val="1"/>
        </dgm:presLayoutVars>
      </dgm:prSet>
      <dgm:spPr/>
    </dgm:pt>
    <dgm:pt modelId="{7FAAA5A5-C0CF-4BAE-8E75-BF0E96369C22}" type="pres">
      <dgm:prSet presAssocID="{2A04600B-ADF7-4BE9-933C-2309B67F2DB8}" presName="nodeFollowingNodes" presStyleLbl="node1" presStyleIdx="2" presStyleCnt="5" custRadScaleRad="103363" custRadScaleInc="-23007">
        <dgm:presLayoutVars>
          <dgm:bulletEnabled val="1"/>
        </dgm:presLayoutVars>
      </dgm:prSet>
      <dgm:spPr/>
    </dgm:pt>
    <dgm:pt modelId="{00D0B52D-2A0F-4D47-83A4-4DDE411B4460}" type="pres">
      <dgm:prSet presAssocID="{89FFD1B1-83F5-4E55-AB67-A892038B615E}" presName="nodeFollowingNodes" presStyleLbl="node1" presStyleIdx="3" presStyleCnt="5" custRadScaleRad="102264" custRadScaleInc="3524">
        <dgm:presLayoutVars>
          <dgm:bulletEnabled val="1"/>
        </dgm:presLayoutVars>
      </dgm:prSet>
      <dgm:spPr/>
    </dgm:pt>
    <dgm:pt modelId="{B10813D8-140F-424F-845A-D15528B6A811}" type="pres">
      <dgm:prSet presAssocID="{7C63F5DD-85B9-42D3-8D98-A8E103092C2B}" presName="nodeFollowingNodes" presStyleLbl="node1" presStyleIdx="4" presStyleCnt="5" custRadScaleRad="102857" custRadScaleInc="-6603">
        <dgm:presLayoutVars>
          <dgm:bulletEnabled val="1"/>
        </dgm:presLayoutVars>
      </dgm:prSet>
      <dgm:spPr/>
    </dgm:pt>
  </dgm:ptLst>
  <dgm:cxnLst>
    <dgm:cxn modelId="{E79F6517-E69F-4A00-945F-A3B11F0CA365}" type="presOf" srcId="{89FFD1B1-83F5-4E55-AB67-A892038B615E}" destId="{00D0B52D-2A0F-4D47-83A4-4DDE411B4460}" srcOrd="0" destOrd="0" presId="urn:microsoft.com/office/officeart/2005/8/layout/cycle3"/>
    <dgm:cxn modelId="{EC6DEF26-E8F0-4B0E-90EB-343C1F9EDEC6}" type="presOf" srcId="{63CA2DEA-31F6-4CF4-88E6-63724842EACC}" destId="{CB545A5D-75C9-49DB-AD8B-B348DB1A7A4A}" srcOrd="0" destOrd="0" presId="urn:microsoft.com/office/officeart/2005/8/layout/cycle3"/>
    <dgm:cxn modelId="{EF80A94F-653A-46CF-B8DA-B21338D37698}" type="presOf" srcId="{7C63F5DD-85B9-42D3-8D98-A8E103092C2B}" destId="{B10813D8-140F-424F-845A-D15528B6A811}" srcOrd="0" destOrd="0" presId="urn:microsoft.com/office/officeart/2005/8/layout/cycle3"/>
    <dgm:cxn modelId="{5D810978-30D9-4EEF-8462-9F1B23D73D78}" srcId="{01C62DA5-2A2F-436D-961C-27F71082B80A}" destId="{7C63F5DD-85B9-42D3-8D98-A8E103092C2B}" srcOrd="4" destOrd="0" parTransId="{A2B122DF-66F4-47D5-8861-25D521DE88D9}" sibTransId="{6A9FCCFE-E2A1-40B1-8168-6105E40DC83F}"/>
    <dgm:cxn modelId="{0B035D58-4A3E-4B92-87EC-7E5CE1DA1EE8}" srcId="{01C62DA5-2A2F-436D-961C-27F71082B80A}" destId="{89FFD1B1-83F5-4E55-AB67-A892038B615E}" srcOrd="3" destOrd="0" parTransId="{960564C4-1CE0-4EE8-98B7-97E95C8A3DF6}" sibTransId="{4FB5A869-F3B9-4CA5-91C3-28D47C1A7F10}"/>
    <dgm:cxn modelId="{9D54F492-9A48-40B5-99B0-77A65815C721}" srcId="{01C62DA5-2A2F-436D-961C-27F71082B80A}" destId="{BF70AF45-7F05-453B-9B84-F6A146359D3C}" srcOrd="0" destOrd="0" parTransId="{FE741D6D-7588-497C-B378-98F2629BB9EF}" sibTransId="{EF509D38-45B4-40DE-A0DF-06D9D2478DAC}"/>
    <dgm:cxn modelId="{FA31F79F-9E53-4242-9399-8B645CE9283C}" type="presOf" srcId="{2A04600B-ADF7-4BE9-933C-2309B67F2DB8}" destId="{7FAAA5A5-C0CF-4BAE-8E75-BF0E96369C22}" srcOrd="0" destOrd="0" presId="urn:microsoft.com/office/officeart/2005/8/layout/cycle3"/>
    <dgm:cxn modelId="{9BCD66B0-8199-4E81-9EA2-84AEFDB5B74E}" type="presOf" srcId="{01C62DA5-2A2F-436D-961C-27F71082B80A}" destId="{C0539B89-AF0C-4162-9562-527BB4779069}" srcOrd="0" destOrd="0" presId="urn:microsoft.com/office/officeart/2005/8/layout/cycle3"/>
    <dgm:cxn modelId="{4E2654B0-D305-40C4-8B5B-F71027DB57C0}" type="presOf" srcId="{EF509D38-45B4-40DE-A0DF-06D9D2478DAC}" destId="{E6D71727-5E12-4D96-AE1A-0D3EEA528ABE}" srcOrd="0" destOrd="0" presId="urn:microsoft.com/office/officeart/2005/8/layout/cycle3"/>
    <dgm:cxn modelId="{28AFABC6-0255-4193-98E7-9C8C69548E14}" type="presOf" srcId="{BF70AF45-7F05-453B-9B84-F6A146359D3C}" destId="{8054AAE3-D4C6-4BAB-8D9D-88E7BBFD12E5}" srcOrd="0" destOrd="0" presId="urn:microsoft.com/office/officeart/2005/8/layout/cycle3"/>
    <dgm:cxn modelId="{8004C9FB-4B8F-4EDA-BFED-1E99947F14D1}" srcId="{01C62DA5-2A2F-436D-961C-27F71082B80A}" destId="{63CA2DEA-31F6-4CF4-88E6-63724842EACC}" srcOrd="1" destOrd="0" parTransId="{F24D3743-3BAB-4121-937F-7A1AB8F2477A}" sibTransId="{30559FF1-E3F5-41E8-94EA-9DDAAF7240F9}"/>
    <dgm:cxn modelId="{63EAD1FB-574C-40DB-A937-07AFBB797323}" srcId="{01C62DA5-2A2F-436D-961C-27F71082B80A}" destId="{2A04600B-ADF7-4BE9-933C-2309B67F2DB8}" srcOrd="2" destOrd="0" parTransId="{BC4974DB-2187-4F03-8E80-1FD9F1638001}" sibTransId="{95CC6B17-9BC3-4B13-96B6-5372B8AF3CC0}"/>
    <dgm:cxn modelId="{68E32544-5BF9-4DEF-A3FE-CB3960B910A1}" type="presParOf" srcId="{C0539B89-AF0C-4162-9562-527BB4779069}" destId="{6D9F3CEF-83BD-4749-A741-36ED36AAC48C}" srcOrd="0" destOrd="0" presId="urn:microsoft.com/office/officeart/2005/8/layout/cycle3"/>
    <dgm:cxn modelId="{DAA33660-B0CB-4D5F-9A12-875370676579}" type="presParOf" srcId="{6D9F3CEF-83BD-4749-A741-36ED36AAC48C}" destId="{8054AAE3-D4C6-4BAB-8D9D-88E7BBFD12E5}" srcOrd="0" destOrd="0" presId="urn:microsoft.com/office/officeart/2005/8/layout/cycle3"/>
    <dgm:cxn modelId="{F048F3FD-B7BF-47FA-A108-6FDF5D835CD3}" type="presParOf" srcId="{6D9F3CEF-83BD-4749-A741-36ED36AAC48C}" destId="{E6D71727-5E12-4D96-AE1A-0D3EEA528ABE}" srcOrd="1" destOrd="0" presId="urn:microsoft.com/office/officeart/2005/8/layout/cycle3"/>
    <dgm:cxn modelId="{68F6E715-0C1A-4CA1-A05C-A3A1A12047E9}" type="presParOf" srcId="{6D9F3CEF-83BD-4749-A741-36ED36AAC48C}" destId="{CB545A5D-75C9-49DB-AD8B-B348DB1A7A4A}" srcOrd="2" destOrd="0" presId="urn:microsoft.com/office/officeart/2005/8/layout/cycle3"/>
    <dgm:cxn modelId="{7DBACC7B-154B-46BF-9BB9-6CC2B9CF3C39}" type="presParOf" srcId="{6D9F3CEF-83BD-4749-A741-36ED36AAC48C}" destId="{7FAAA5A5-C0CF-4BAE-8E75-BF0E96369C22}" srcOrd="3" destOrd="0" presId="urn:microsoft.com/office/officeart/2005/8/layout/cycle3"/>
    <dgm:cxn modelId="{BD843786-67B4-4BAC-80FF-935352EE71DC}" type="presParOf" srcId="{6D9F3CEF-83BD-4749-A741-36ED36AAC48C}" destId="{00D0B52D-2A0F-4D47-83A4-4DDE411B4460}" srcOrd="4" destOrd="0" presId="urn:microsoft.com/office/officeart/2005/8/layout/cycle3"/>
    <dgm:cxn modelId="{A06C87F6-DEEE-45B7-B22B-F3C445936C43}" type="presParOf" srcId="{6D9F3CEF-83BD-4749-A741-36ED36AAC48C}" destId="{B10813D8-140F-424F-845A-D15528B6A81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71727-5E12-4D96-AE1A-0D3EEA528ABE}">
      <dsp:nvSpPr>
        <dsp:cNvPr id="0" name=""/>
        <dsp:cNvSpPr/>
      </dsp:nvSpPr>
      <dsp:spPr>
        <a:xfrm>
          <a:off x="480298" y="241605"/>
          <a:ext cx="3684427" cy="3684427"/>
        </a:xfrm>
        <a:prstGeom prst="circularArrow">
          <a:avLst>
            <a:gd name="adj1" fmla="val 5544"/>
            <a:gd name="adj2" fmla="val 330680"/>
            <a:gd name="adj3" fmla="val 13871784"/>
            <a:gd name="adj4" fmla="val 1732789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4AAE3-D4C6-4BAB-8D9D-88E7BBFD12E5}">
      <dsp:nvSpPr>
        <dsp:cNvPr id="0" name=""/>
        <dsp:cNvSpPr/>
      </dsp:nvSpPr>
      <dsp:spPr>
        <a:xfrm>
          <a:off x="1495797" y="260992"/>
          <a:ext cx="1653429" cy="826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rtlCol="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noProof="0" dirty="0"/>
            <a:t>EMPRESAS</a:t>
          </a:r>
        </a:p>
      </dsp:txBody>
      <dsp:txXfrm>
        <a:off x="1536154" y="301349"/>
        <a:ext cx="1572715" cy="746000"/>
      </dsp:txXfrm>
    </dsp:sp>
    <dsp:sp modelId="{CB545A5D-75C9-49DB-AD8B-B348DB1A7A4A}">
      <dsp:nvSpPr>
        <dsp:cNvPr id="0" name=""/>
        <dsp:cNvSpPr/>
      </dsp:nvSpPr>
      <dsp:spPr>
        <a:xfrm>
          <a:off x="2991595" y="1312164"/>
          <a:ext cx="1653429" cy="826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rtlCol="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noProof="0" dirty="0"/>
            <a:t>ASOCIACIONES EMPRESARIALES Y CLUSTERS</a:t>
          </a:r>
        </a:p>
      </dsp:txBody>
      <dsp:txXfrm>
        <a:off x="3031952" y="1352521"/>
        <a:ext cx="1572715" cy="746000"/>
      </dsp:txXfrm>
    </dsp:sp>
    <dsp:sp modelId="{7FAAA5A5-C0CF-4BAE-8E75-BF0E96369C22}">
      <dsp:nvSpPr>
        <dsp:cNvPr id="0" name=""/>
        <dsp:cNvSpPr/>
      </dsp:nvSpPr>
      <dsp:spPr>
        <a:xfrm>
          <a:off x="2736297" y="2880325"/>
          <a:ext cx="1653429" cy="826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rtlCol="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noProof="0" dirty="0"/>
            <a:t>SINDICATIOS, PARTIDOS POLÍTICOS Y GOBIERNO</a:t>
          </a:r>
        </a:p>
      </dsp:txBody>
      <dsp:txXfrm>
        <a:off x="2776654" y="2920682"/>
        <a:ext cx="1572715" cy="746000"/>
      </dsp:txXfrm>
    </dsp:sp>
    <dsp:sp modelId="{00D0B52D-2A0F-4D47-83A4-4DDE411B4460}">
      <dsp:nvSpPr>
        <dsp:cNvPr id="0" name=""/>
        <dsp:cNvSpPr/>
      </dsp:nvSpPr>
      <dsp:spPr>
        <a:xfrm>
          <a:off x="504053" y="3096341"/>
          <a:ext cx="1653429" cy="826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rtlCol="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noProof="0" dirty="0"/>
            <a:t>ENTIDADES BANCARIAS</a:t>
          </a:r>
        </a:p>
      </dsp:txBody>
      <dsp:txXfrm>
        <a:off x="544410" y="3136698"/>
        <a:ext cx="1572715" cy="746000"/>
      </dsp:txXfrm>
    </dsp:sp>
    <dsp:sp modelId="{B10813D8-140F-424F-845A-D15528B6A811}">
      <dsp:nvSpPr>
        <dsp:cNvPr id="0" name=""/>
        <dsp:cNvSpPr/>
      </dsp:nvSpPr>
      <dsp:spPr>
        <a:xfrm>
          <a:off x="0" y="1440168"/>
          <a:ext cx="1653429" cy="826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rtlCol="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noProof="0" dirty="0"/>
            <a:t>MUNDO EDUCATIVO. F.P. Y UNIVERSITARIO</a:t>
          </a:r>
        </a:p>
      </dsp:txBody>
      <dsp:txXfrm>
        <a:off x="40357" y="1480525"/>
        <a:ext cx="1572715" cy="74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4A7D21A-C535-4623-8186-E808A09DFF15}" type="datetime1">
              <a:rPr lang="es-ES" smtClean="0"/>
              <a:t>26/12/2018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3EF6FB-F096-44F8-A2A9-4068F2F4E022}" type="datetime1">
              <a:rPr lang="es-ES" noProof="0" smtClean="0"/>
              <a:t>26/12/2018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094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094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0291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E3B36274-F2B9-4C45-BBB4-0EDF4CD651A7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094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094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094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094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094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094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491B73-2ECD-4BA3-A980-C7E12752155D}" type="datetime1">
              <a:rPr lang="es-ES" noProof="0" smtClean="0"/>
              <a:t>26/12/2018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0CEF92-C380-4F2B-A41B-F6E7AB04A7B8}" type="datetime1">
              <a:rPr lang="es-ES" noProof="0" smtClean="0"/>
              <a:t>26/12/2018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29463B-51A9-4137-813D-295D64AE82B1}" type="datetime1">
              <a:rPr lang="es-ES" noProof="0" smtClean="0"/>
              <a:t>26/12/2018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19F278-F61E-4019-8A58-EF63525156C2}" type="datetime1">
              <a:rPr lang="es-ES" noProof="0" smtClean="0"/>
              <a:t>26/12/2018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EF682B-971E-4315-9FA5-6AD2F8C98349}" type="datetime1">
              <a:rPr lang="es-ES" noProof="0" smtClean="0"/>
              <a:t>26/12/2018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56EC1B-8DDF-41DD-A575-F8B52486DF9A}" type="datetime1">
              <a:rPr lang="es-ES" noProof="0" smtClean="0"/>
              <a:t>26/12/2018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4DCA53-E852-4FE4-8BFC-DCE8F365EBD0}" type="datetime1">
              <a:rPr lang="es-ES" noProof="0" smtClean="0"/>
              <a:t>26/12/2018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CEFB45-703E-4229-9D3B-6F359AB91707}" type="datetime1">
              <a:rPr lang="es-ES" noProof="0" smtClean="0"/>
              <a:t>26/12/2018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2EA7A2-6EF7-4E1C-B864-2C261FBFA50D}" type="datetime1">
              <a:rPr lang="es-ES" noProof="0" smtClean="0"/>
              <a:t>26/12/2018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3" name="Marcador de posición de contenido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9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8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3A4360-2BD0-4C99-A155-5F2F6775B7A5}" type="datetime1">
              <a:rPr lang="es-ES" noProof="0" smtClean="0"/>
              <a:t>26/12/2018</a:t>
            </a:fld>
            <a:endParaRPr lang="es-ES" noProof="0" dirty="0"/>
          </a:p>
        </p:txBody>
      </p:sp>
      <p:sp>
        <p:nvSpPr>
          <p:cNvPr id="10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3" name="Marcador de posición de imagen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pic>
        <p:nvPicPr>
          <p:cNvPr id="9" name="Imagen 4" descr="Marcador de posición vacío para agregar una imagen. Haga clic en el marcador de posición y seleccione la imagen que desee agreg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 nivel</a:t>
            </a:r>
          </a:p>
          <a:p>
            <a:pPr lvl="6" rtl="0"/>
            <a:r>
              <a:rPr lang="es-ES" noProof="0" dirty="0"/>
              <a:t>Séptimo nivel</a:t>
            </a:r>
          </a:p>
          <a:p>
            <a:pPr lvl="7" rtl="0"/>
            <a:r>
              <a:rPr lang="es-ES" noProof="0" dirty="0"/>
              <a:t>Octavo nivel</a:t>
            </a:r>
          </a:p>
          <a:p>
            <a:pPr lvl="8" rtl="0"/>
            <a:r>
              <a:rPr lang="es-ES" noProof="0" dirty="0"/>
              <a:t>Noveno nivel</a:t>
            </a:r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B047C1ED-5DF3-479C-A1C8-50449A40F1E6}" type="datetime1">
              <a:rPr lang="es-ES" noProof="0" smtClean="0"/>
              <a:t>26/12/2018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CBECA3CE-F870-494F-8F67-4BD8EE04B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88825" cy="69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z="6000" dirty="0"/>
              <a:t>GRANDES MOTERES DE LA ECONOMÍA NAVARRA. Nuevos retos-nuevos espacios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3229A5-13A6-1D4A-A9AA-9A3A60A847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72" y="6021288"/>
            <a:ext cx="2277988" cy="6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3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772" y="2132856"/>
            <a:ext cx="3779441" cy="2381994"/>
          </a:xfrm>
        </p:spPr>
        <p:txBody>
          <a:bodyPr rtlCol="0">
            <a:normAutofit/>
          </a:bodyPr>
          <a:lstStyle/>
          <a:p>
            <a:pPr rtl="0"/>
            <a:r>
              <a:rPr lang="es-ES" sz="2600" dirty="0"/>
              <a:t>El AUTO,</a:t>
            </a:r>
            <a:br>
              <a:rPr lang="es-ES" sz="2600" dirty="0"/>
            </a:br>
            <a:r>
              <a:rPr lang="es-ES" sz="2600" dirty="0"/>
              <a:t>LA INDUSTRIA AGROALIMENTARIA Y LAS RENOVABLES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798268" y="620688"/>
            <a:ext cx="6553945" cy="5544616"/>
          </a:xfrm>
        </p:spPr>
        <p:txBody>
          <a:bodyPr rtlCol="0">
            <a:normAutofit/>
          </a:bodyPr>
          <a:lstStyle/>
          <a:p>
            <a:pPr marL="0" indent="0" algn="just" rtl="0">
              <a:buNone/>
            </a:pPr>
            <a:r>
              <a:rPr lang="es-ES" b="1" u="sng" dirty="0"/>
              <a:t>El “auto” y los componentes: </a:t>
            </a:r>
            <a:r>
              <a:rPr lang="es-ES" dirty="0"/>
              <a:t>sector “motor” de la economía navarra. Ve de pasada la crisis a la vez que gesta la 4.0. </a:t>
            </a:r>
          </a:p>
          <a:p>
            <a:pPr marL="0" indent="0" algn="just" rtl="0">
              <a:buNone/>
            </a:pPr>
            <a:r>
              <a:rPr lang="es-ES" dirty="0"/>
              <a:t>RETOS: el coche eléctrico, la conducción autónoma, los motores </a:t>
            </a:r>
            <a:r>
              <a:rPr lang="es-ES" dirty="0" err="1"/>
              <a:t>diesel</a:t>
            </a:r>
            <a:r>
              <a:rPr lang="es-ES" dirty="0"/>
              <a:t> y gasolina, y los nuevos requerimientos </a:t>
            </a:r>
            <a:r>
              <a:rPr lang="es-ES" dirty="0" err="1"/>
              <a:t>mediambientales</a:t>
            </a:r>
            <a:r>
              <a:rPr lang="es-ES" dirty="0"/>
              <a:t>. ÉXITO: anticipación de las pautas de consumo.</a:t>
            </a:r>
          </a:p>
          <a:p>
            <a:pPr marL="0" indent="0" algn="just" rtl="0">
              <a:buNone/>
            </a:pPr>
            <a:r>
              <a:rPr lang="es-ES" b="1" u="sng" dirty="0"/>
              <a:t>La industria agroalimentaria navarra: </a:t>
            </a:r>
            <a:r>
              <a:rPr lang="es-ES" dirty="0"/>
              <a:t>“se divide”, dos modelos, dos mercados: “calidad-precio”, “excelencia-</a:t>
            </a:r>
            <a:r>
              <a:rPr lang="es-ES" dirty="0" err="1"/>
              <a:t>especialiación</a:t>
            </a:r>
            <a:r>
              <a:rPr lang="es-ES" dirty="0"/>
              <a:t>”.</a:t>
            </a:r>
          </a:p>
          <a:p>
            <a:pPr marL="0" indent="0" algn="just" rtl="0">
              <a:buNone/>
            </a:pPr>
            <a:r>
              <a:rPr lang="es-ES" dirty="0"/>
              <a:t>RETOS: industria 4.0., nuevos productos y mercados. Desarrollo del modelo de “excelencia y ecológico. “Agrupaciones de pequeñas empresas”</a:t>
            </a:r>
          </a:p>
          <a:p>
            <a:pPr marL="0" indent="0" algn="just" rtl="0">
              <a:buNone/>
            </a:pPr>
            <a:r>
              <a:rPr lang="es-ES" b="1" u="sng" dirty="0"/>
              <a:t>Las renovables: </a:t>
            </a:r>
            <a:r>
              <a:rPr lang="es-ES" dirty="0"/>
              <a:t>la eólica sigue siendo el gran referente. RETOS: modernización –sustitución de los parques actuales, parques eólicos “offshore”  etc.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8723C9F-6587-B644-A724-EBA6A3095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72" y="6021288"/>
            <a:ext cx="2277988" cy="6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612558" cy="2819400"/>
          </a:xfrm>
        </p:spPr>
        <p:txBody>
          <a:bodyPr rtlCol="0"/>
          <a:lstStyle/>
          <a:p>
            <a:pPr rtl="0"/>
            <a:r>
              <a:rPr lang="es-ES" dirty="0"/>
              <a:t>Las empresas de economía social y la empresa familiar</a:t>
            </a:r>
            <a:endParaRPr lang="es-ES" sz="520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2" y="990600"/>
            <a:ext cx="9684567" cy="1143000"/>
          </a:xfrm>
        </p:spPr>
        <p:txBody>
          <a:bodyPr rtlCol="0"/>
          <a:lstStyle/>
          <a:p>
            <a:pPr algn="just" rtl="0"/>
            <a:r>
              <a:rPr lang="es-ES" dirty="0"/>
              <a:t>OTROS TIPOS DE EMPRESA, CON GRAN VINCULACIÓN AL TERRITORIO especialmente sensibles a la captación de “talento navarro”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F9C546-1F6D-6D41-963C-D0FE04FEB0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72" y="6021288"/>
            <a:ext cx="2277988" cy="6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5900" y="2348880"/>
            <a:ext cx="9144000" cy="2819400"/>
          </a:xfrm>
        </p:spPr>
        <p:txBody>
          <a:bodyPr rtlCol="0"/>
          <a:lstStyle/>
          <a:p>
            <a:pPr rtl="0"/>
            <a:r>
              <a:rPr lang="es-ES" sz="5000" dirty="0"/>
              <a:t>Necesidades de personal en la INDUSTRIA NAVARRA en el corto-medio plazo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2" y="836712"/>
            <a:ext cx="9396535" cy="1296888"/>
          </a:xfrm>
        </p:spPr>
        <p:txBody>
          <a:bodyPr rtlCol="0"/>
          <a:lstStyle/>
          <a:p>
            <a:pPr rtl="0"/>
            <a:r>
              <a:rPr lang="es-ES" dirty="0"/>
              <a:t>La industria Navarra NECESITARÁ MANO DE OBRA EN EL CORTO-MEDIO PLAZO y la demanda mayoritaria: FORMACIÓN PROFESIONAL con potencial de desarrollo en el ámbito industrial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A942093-02EC-F44F-B27A-5E12439BFA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72" y="6021288"/>
            <a:ext cx="2277988" cy="6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772" y="2132856"/>
            <a:ext cx="3779441" cy="2381994"/>
          </a:xfrm>
        </p:spPr>
        <p:txBody>
          <a:bodyPr rtlCol="0">
            <a:normAutofit/>
          </a:bodyPr>
          <a:lstStyle/>
          <a:p>
            <a:pPr rtl="0"/>
            <a:r>
              <a:rPr lang="es-ES" sz="2600" dirty="0"/>
              <a:t>“Lo de siempre” + la alta especialización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798268" y="620688"/>
            <a:ext cx="6553945" cy="5544616"/>
          </a:xfrm>
        </p:spPr>
        <p:txBody>
          <a:bodyPr rtlCol="0">
            <a:normAutofit/>
          </a:bodyPr>
          <a:lstStyle/>
          <a:p>
            <a:pPr marL="0" indent="0" algn="just" rtl="0">
              <a:buNone/>
            </a:pPr>
            <a:r>
              <a:rPr lang="es-ES" b="1" u="sng" dirty="0"/>
              <a:t>PERFILES DE DIFICIL COBERTURA no varían mucho pero se incluyen en ellos, LOS VINCLULADAS A LA 4.0 y a la alta especialización</a:t>
            </a:r>
          </a:p>
          <a:p>
            <a:pPr marL="0" indent="0" algn="just" rtl="0">
              <a:buNone/>
            </a:pPr>
            <a:endParaRPr lang="es-ES" dirty="0"/>
          </a:p>
          <a:p>
            <a:pPr marL="0" indent="0" algn="just" rtl="0">
              <a:buNone/>
            </a:pPr>
            <a:r>
              <a:rPr lang="es-ES" dirty="0"/>
              <a:t>-Los “tradicionales”: torneros/as, fresadores/as, electricidad y electrónica, informática, </a:t>
            </a:r>
            <a:r>
              <a:rPr lang="es-ES" dirty="0" err="1"/>
              <a:t>mecatrónica</a:t>
            </a:r>
            <a:r>
              <a:rPr lang="es-ES" dirty="0"/>
              <a:t>, etc. especialidades ligadas de manera directa e indirecta al desarrollo industrial.</a:t>
            </a:r>
          </a:p>
          <a:p>
            <a:pPr marL="0" indent="0" algn="just" rtl="0">
              <a:buNone/>
            </a:pPr>
            <a:endParaRPr lang="es-ES" dirty="0"/>
          </a:p>
          <a:p>
            <a:pPr marL="0" indent="0" algn="just" rtl="0">
              <a:buNone/>
            </a:pPr>
            <a:r>
              <a:rPr lang="es-ES" dirty="0"/>
              <a:t>-ALTA ESPECILIAZACIÓN:  en áreas comerciales, de marketing, ingeniería informática relacionadas con la programación, y aquellos relacionados/as directa o indirectamente con la 4.0, matemáticos/as, expertos/as en el diseño digital, robótica, etc.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A8796E-BA14-AE48-9CFB-5B7ABBA52F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72" y="6021288"/>
            <a:ext cx="2277988" cy="6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2" y="836712"/>
            <a:ext cx="9396535" cy="1008112"/>
          </a:xfrm>
        </p:spPr>
        <p:txBody>
          <a:bodyPr rtlCol="0"/>
          <a:lstStyle/>
          <a:p>
            <a:pPr algn="just" rtl="0"/>
            <a:r>
              <a:rPr lang="es-ES" dirty="0"/>
              <a:t>DIFULTADES PARA ATRAER “EL TALENTO” Y “LA ALTA ESPECIALIZACIÓN”</a:t>
            </a:r>
          </a:p>
        </p:txBody>
      </p:sp>
      <p:sp>
        <p:nvSpPr>
          <p:cNvPr id="4" name="Marcador de posición de contenido 2"/>
          <p:cNvSpPr txBox="1">
            <a:spLocks/>
          </p:cNvSpPr>
          <p:nvPr/>
        </p:nvSpPr>
        <p:spPr>
          <a:xfrm>
            <a:off x="1398947" y="1844824"/>
            <a:ext cx="9793088" cy="55446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dirty="0"/>
          </a:p>
          <a:p>
            <a:pPr algn="just"/>
            <a:r>
              <a:rPr lang="es-ES" dirty="0"/>
              <a:t>-Las comunicaciones.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-La “competencia (salarial y de condiciones de vida) con empresas multinacionales”.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-Los “atractivos” de las grandes ciudades.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-El 50% de la empresa navarra tiene la toma de decisiones “fuera”.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2672212-4CC8-2044-83B3-AA7A435E1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72" y="6021288"/>
            <a:ext cx="2277988" cy="6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9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dirty="0"/>
              <a:t>SEGUIREMOS ANALIZANDO....</a:t>
            </a:r>
            <a:br>
              <a:rPr lang="es-ES" dirty="0"/>
            </a:br>
            <a:r>
              <a:rPr lang="es-ES" dirty="0"/>
              <a:t>La segunda edición del espejo de Navarracapital.es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/>
              <a:t>ENCUESTA “ON LINE”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algn="just" rtl="0"/>
            <a:r>
              <a:rPr lang="es-ES" dirty="0"/>
              <a:t>Dirigida a 253 empresas privadas. </a:t>
            </a:r>
          </a:p>
          <a:p>
            <a:pPr algn="just" rtl="0"/>
            <a:r>
              <a:rPr lang="es-ES" dirty="0"/>
              <a:t>Muestra representativa del tejido industrial y de servicios de navarra.</a:t>
            </a:r>
          </a:p>
          <a:p>
            <a:pPr algn="just" rtl="0"/>
            <a:r>
              <a:rPr lang="es-ES" dirty="0"/>
              <a:t>CALENDARIZACIÓN: Enero-Marzo.</a:t>
            </a:r>
          </a:p>
          <a:p>
            <a:pPr algn="just" rtl="0"/>
            <a:r>
              <a:rPr lang="es-ES" dirty="0"/>
              <a:t>Presentación: finales de Marzo- Abril</a:t>
            </a:r>
          </a:p>
          <a:p>
            <a:pPr algn="just" rtl="0"/>
            <a:r>
              <a:rPr lang="es-ES" dirty="0"/>
              <a:t>Bases de datos de empresas: Cámara Navarra, con más de 10.000 empresas</a:t>
            </a:r>
          </a:p>
          <a:p>
            <a:pPr algn="just" rtl="0"/>
            <a:endParaRPr lang="es-ES" dirty="0"/>
          </a:p>
          <a:p>
            <a:pPr rtl="0"/>
            <a:endParaRPr lang="es-ES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es-ES" dirty="0"/>
              <a:t>ITEMS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5232574" cy="3352800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es-ES" dirty="0"/>
              <a:t>NIVEL DE IMPLEMENTACIÓN DE LA 4.0.</a:t>
            </a:r>
          </a:p>
          <a:p>
            <a:pPr rtl="0"/>
            <a:r>
              <a:rPr lang="es-ES" dirty="0"/>
              <a:t>COMPETITIVIDAD E INONVACIÓN (tecnológica).</a:t>
            </a:r>
          </a:p>
          <a:p>
            <a:pPr rtl="0"/>
            <a:r>
              <a:rPr lang="es-ES" dirty="0"/>
              <a:t>PREVISION DE EMPLEO. (cuantificación y definición de perfiles)</a:t>
            </a:r>
          </a:p>
          <a:p>
            <a:pPr rtl="0"/>
            <a:r>
              <a:rPr lang="es-ES" dirty="0"/>
              <a:t>NECESIDADES FORMATIVAS.</a:t>
            </a:r>
          </a:p>
          <a:p>
            <a:pPr rtl="0"/>
            <a:r>
              <a:rPr lang="es-ES" dirty="0"/>
              <a:t>VALORACIÓN DE LAS DIFERENTES POLÍTICAS INSTITUNALES.</a:t>
            </a:r>
          </a:p>
          <a:p>
            <a:pPr rtl="0"/>
            <a:r>
              <a:rPr lang="es-ES" dirty="0"/>
              <a:t>VALORACIÓN DE LA NEGOCIACIÓN COLECTIVA, ETC.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23D325B-6277-F34F-8337-09BEFA7BCD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72" y="6021288"/>
            <a:ext cx="2277988" cy="6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2374" y="3108175"/>
            <a:ext cx="9828582" cy="1688977"/>
          </a:xfrm>
        </p:spPr>
        <p:txBody>
          <a:bodyPr rtlCol="0"/>
          <a:lstStyle/>
          <a:p>
            <a:pPr algn="ctr" rtl="0"/>
            <a:r>
              <a:rPr lang="es-ES" sz="4800" dirty="0"/>
              <a:t>“La mejor empresa en </a:t>
            </a:r>
            <a:r>
              <a:rPr lang="es-ES" sz="4800"/>
              <a:t>Navarra sólo con </a:t>
            </a:r>
            <a:r>
              <a:rPr lang="es-ES" sz="4800" dirty="0"/>
              <a:t>el mejor talento navarro”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2" y="2132856"/>
            <a:ext cx="9684567" cy="1143000"/>
          </a:xfrm>
        </p:spPr>
        <p:txBody>
          <a:bodyPr rtlCol="0"/>
          <a:lstStyle/>
          <a:p>
            <a:pPr algn="ctr" rtl="0"/>
            <a:r>
              <a:rPr lang="es-ES" dirty="0"/>
              <a:t>¡GRACIAS!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726D40-FC23-E448-AEB7-B70011623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52" y="5805264"/>
            <a:ext cx="3418943" cy="5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789" y="2590800"/>
            <a:ext cx="3635424" cy="1924050"/>
          </a:xfrm>
        </p:spPr>
        <p:txBody>
          <a:bodyPr rtlCol="0"/>
          <a:lstStyle/>
          <a:p>
            <a:r>
              <a:rPr lang="es-ES" dirty="0"/>
              <a:t>¿Qué ES y como se construye el Espejo?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endParaRPr lang="es-ES" dirty="0"/>
          </a:p>
          <a:p>
            <a:endParaRPr lang="es-ES" dirty="0"/>
          </a:p>
          <a:p>
            <a:r>
              <a:rPr lang="es-ES" dirty="0"/>
              <a:t>Un análisis de la economía y la empresa Navarra a través de sus protagonistas. “COMO SE VEN MIRÁNDOSE EN EL ESPEJO”</a:t>
            </a:r>
          </a:p>
          <a:p>
            <a:endParaRPr lang="es-ES" dirty="0"/>
          </a:p>
          <a:p>
            <a:r>
              <a:rPr lang="es-ES" dirty="0"/>
              <a:t>Metodología: CUALITATIVA. </a:t>
            </a:r>
          </a:p>
          <a:p>
            <a:endParaRPr lang="es-ES" dirty="0"/>
          </a:p>
          <a:p>
            <a:r>
              <a:rPr lang="es-ES" dirty="0"/>
              <a:t>Han participado 47 profesionales.  34 entrevistas en profundidad y 2 grupos de discusión.</a:t>
            </a:r>
          </a:p>
          <a:p>
            <a:pPr rtl="0"/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02B688B-09CA-394D-A008-ACC3F89BEF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72" y="6021288"/>
            <a:ext cx="2277988" cy="6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1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916" y="332656"/>
            <a:ext cx="9601200" cy="1143000"/>
          </a:xfrm>
        </p:spPr>
        <p:txBody>
          <a:bodyPr rtlCol="0">
            <a:normAutofit fontScale="90000"/>
          </a:bodyPr>
          <a:lstStyle/>
          <a:p>
            <a:pPr algn="just" rtl="0"/>
            <a:r>
              <a:rPr lang="es-ES" dirty="0"/>
              <a:t>UN ANÁLISIS DESDE TODOS LOS ÁNGULOS que intervienen directa e indirectamente en nuestro mercado</a:t>
            </a:r>
          </a:p>
        </p:txBody>
      </p:sp>
      <p:graphicFrame>
        <p:nvGraphicFramePr>
          <p:cNvPr id="9" name="Marcador de posición de contenido 3" descr="Proceso continuo en el que se muestran cinco tareas conectadas mediante una flecha para indicar la progresión continua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9079457"/>
              </p:ext>
            </p:extLst>
          </p:nvPr>
        </p:nvGraphicFramePr>
        <p:xfrm>
          <a:off x="4006180" y="1700808"/>
          <a:ext cx="4645025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B469664F-E816-BF43-8180-B2E64BE471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72" y="6021288"/>
            <a:ext cx="2277988" cy="6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z="6000" dirty="0"/>
              <a:t>VÍAS CON POTENCIAL- perfiles profesionales relacionados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2" y="990600"/>
            <a:ext cx="9684567" cy="1143000"/>
          </a:xfrm>
        </p:spPr>
        <p:txBody>
          <a:bodyPr rtlCol="0"/>
          <a:lstStyle/>
          <a:p>
            <a:pPr algn="just" rtl="0"/>
            <a:r>
              <a:rPr lang="es-ES" dirty="0"/>
              <a:t>ACTIVIDADES “MENORES” EN NAVARRA CON POTENCIAL DE DESARROLLO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E257E08-D0F1-D942-A0C1-1EB67C1454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72" y="6021288"/>
            <a:ext cx="2277988" cy="6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8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LA SALUD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798268" y="838200"/>
            <a:ext cx="6553945" cy="5181600"/>
          </a:xfrm>
        </p:spPr>
        <p:txBody>
          <a:bodyPr rtlCol="0">
            <a:normAutofit fontScale="92500" lnSpcReduction="20000"/>
          </a:bodyPr>
          <a:lstStyle/>
          <a:p>
            <a:pPr algn="just" rtl="0"/>
            <a:r>
              <a:rPr lang="es-ES" sz="1900" dirty="0"/>
              <a:t>EL ESPACIO DE ACTIVIDAD  ENTRE LA PRODUCCIÓN FARMACÉUTICA, LA INVESTIGACIÓN, Y LOS CENTROS DE SALUD: </a:t>
            </a:r>
          </a:p>
          <a:p>
            <a:pPr marL="0" indent="0" algn="just" rtl="0">
              <a:buNone/>
            </a:pPr>
            <a:r>
              <a:rPr lang="es-ES" dirty="0"/>
              <a:t>- El turismo de la salud.</a:t>
            </a:r>
          </a:p>
          <a:p>
            <a:pPr marL="0" indent="0" algn="just" rtl="0">
              <a:buNone/>
            </a:pPr>
            <a:r>
              <a:rPr lang="es-ES" dirty="0"/>
              <a:t>- La salud preventiva y la medicina natural.</a:t>
            </a:r>
          </a:p>
          <a:p>
            <a:pPr marL="0" indent="0" algn="just" rtl="0">
              <a:buNone/>
            </a:pPr>
            <a:r>
              <a:rPr lang="es-ES" dirty="0"/>
              <a:t>- Ampliación de servicios en torno a la salud y en especial a la atención a la dependencia.</a:t>
            </a:r>
          </a:p>
          <a:p>
            <a:pPr marL="0" indent="0" algn="just" rtl="0">
              <a:buNone/>
            </a:pPr>
            <a:r>
              <a:rPr lang="es-ES" dirty="0"/>
              <a:t>- La aplicación de la 4.0 a temas relacionados con la gestión de centros sanitarios y residencias de atención a personas dependientes.</a:t>
            </a:r>
          </a:p>
          <a:p>
            <a:pPr marL="0" indent="0" algn="just" rtl="0">
              <a:buNone/>
            </a:pPr>
            <a:r>
              <a:rPr lang="es-ES" sz="1900" dirty="0"/>
              <a:t>APROVECHANDO AL MÁXIMO LA IDENTIFICACIÓN DE NAVARRA CON LA SALUD.</a:t>
            </a:r>
          </a:p>
          <a:p>
            <a:pPr marL="0" indent="0" algn="just" rtl="0">
              <a:buNone/>
            </a:pPr>
            <a:r>
              <a:rPr lang="es-ES" b="1" u="sng" dirty="0"/>
              <a:t>Perfiles relacionados/as</a:t>
            </a:r>
            <a:r>
              <a:rPr lang="es-ES" dirty="0"/>
              <a:t>:  profesionales de salud relacionados con la atención a la dependencia, la estética y la salud preventiva, etc.</a:t>
            </a:r>
          </a:p>
          <a:p>
            <a:pPr marL="0" indent="0" algn="just" rtl="0">
              <a:buNone/>
            </a:pPr>
            <a:r>
              <a:rPr lang="es-ES" dirty="0"/>
              <a:t>Elemento importante: </a:t>
            </a:r>
            <a:r>
              <a:rPr lang="es-ES" b="1" dirty="0"/>
              <a:t>Es un sector con las empresas más importantes de origen Navarro.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99DC936-4D57-7943-BDBE-91E4E73202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72" y="6021288"/>
            <a:ext cx="2277988" cy="6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6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El TURISMO VINCULADO A LA HISTORIA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798268" y="838200"/>
            <a:ext cx="6553945" cy="5181600"/>
          </a:xfrm>
        </p:spPr>
        <p:txBody>
          <a:bodyPr rtlCol="0">
            <a:normAutofit lnSpcReduction="10000"/>
          </a:bodyPr>
          <a:lstStyle/>
          <a:p>
            <a:pPr marL="0" indent="0" algn="just" rtl="0">
              <a:buNone/>
            </a:pPr>
            <a:r>
              <a:rPr lang="es-ES" dirty="0"/>
              <a:t>“Para ser Mosquetero había que ser Navarro”. Gran desconocimiento y potencial de desarrollo.</a:t>
            </a:r>
          </a:p>
          <a:p>
            <a:pPr marL="0" indent="0" algn="just" rtl="0">
              <a:buNone/>
            </a:pPr>
            <a:r>
              <a:rPr lang="es-ES" dirty="0"/>
              <a:t>APROVECHANDO AL MÁXIMO LA IDENTIFICACIÓN DE NAVARRA CON EL PAISAJE, GASTRONOMÍA Y CALIDAD.</a:t>
            </a:r>
          </a:p>
          <a:p>
            <a:pPr marL="0" indent="0" algn="just" rtl="0">
              <a:buNone/>
            </a:pPr>
            <a:r>
              <a:rPr lang="es-ES" dirty="0"/>
              <a:t>-Servicios de “venta” de la historia Navarra relacionada con su paisaje, sus monumentos,  y sus pueblos, con su historia.</a:t>
            </a:r>
          </a:p>
          <a:p>
            <a:pPr marL="0" indent="0" algn="just" rtl="0">
              <a:buNone/>
            </a:pPr>
            <a:r>
              <a:rPr lang="es-ES" dirty="0"/>
              <a:t>-”vender” la historia de Navarra...</a:t>
            </a:r>
          </a:p>
          <a:p>
            <a:pPr marL="0" indent="0" algn="just" rtl="0">
              <a:buNone/>
            </a:pPr>
            <a:r>
              <a:rPr lang="es-ES" b="1" u="sng" dirty="0"/>
              <a:t>Perfiles relacionados/as:</a:t>
            </a:r>
            <a:r>
              <a:rPr lang="es-ES" b="1" dirty="0"/>
              <a:t> </a:t>
            </a:r>
            <a:r>
              <a:rPr lang="es-ES" dirty="0"/>
              <a:t>historiadores/as, profesionales con experiencia en la gestión de empresas turísticas, expertos/as en marketing-calidad-ventas, etc.</a:t>
            </a:r>
          </a:p>
          <a:p>
            <a:pPr marL="0" indent="0" algn="just" rtl="0">
              <a:buNone/>
            </a:pPr>
            <a:r>
              <a:rPr lang="es-ES" dirty="0"/>
              <a:t>Elemento importante: </a:t>
            </a:r>
            <a:r>
              <a:rPr lang="es-ES" b="1" dirty="0"/>
              <a:t>Es un sector con gran número de empresas pequeñas, muy diversificado pero también muy vinculado a lo “público”.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5B30F0-5896-064D-8D20-0D747458A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72" y="6021288"/>
            <a:ext cx="2277988" cy="6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4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 dirty="0"/>
              <a:t>LA PRODUCCIÓN DE “INTANGIBLES”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798268" y="838200"/>
            <a:ext cx="6553945" cy="5181600"/>
          </a:xfrm>
        </p:spPr>
        <p:txBody>
          <a:bodyPr rtlCol="0">
            <a:normAutofit/>
          </a:bodyPr>
          <a:lstStyle/>
          <a:p>
            <a:pPr marL="0" indent="0" algn="just" rtl="0">
              <a:buNone/>
            </a:pPr>
            <a:r>
              <a:rPr lang="es-ES" dirty="0"/>
              <a:t>Como vía central de NEGOCIO, no sólo como parte de la cadena de valor. Ejemplos:</a:t>
            </a:r>
          </a:p>
          <a:p>
            <a:pPr marL="0" indent="0" algn="just" rtl="0">
              <a:buNone/>
            </a:pPr>
            <a:r>
              <a:rPr lang="es-ES" dirty="0"/>
              <a:t>-El sector de </a:t>
            </a:r>
            <a:r>
              <a:rPr lang="es-ES" u="sng" dirty="0" err="1"/>
              <a:t>TIC´s</a:t>
            </a:r>
            <a:r>
              <a:rPr lang="es-ES" u="sng" dirty="0"/>
              <a:t> </a:t>
            </a:r>
            <a:r>
              <a:rPr lang="es-ES" dirty="0"/>
              <a:t>con buen desarrollo en Navarra, con presencia de grandes distribuidoras pero también con pequeñas empresas que trabajan: PRODUCTOS CERCANOS Y ADAPTADOS AL CLIENTE.</a:t>
            </a:r>
          </a:p>
          <a:p>
            <a:pPr marL="0" indent="0" algn="just" rtl="0">
              <a:buNone/>
            </a:pPr>
            <a:r>
              <a:rPr lang="es-ES" dirty="0"/>
              <a:t>-El sector de la </a:t>
            </a:r>
            <a:r>
              <a:rPr lang="es-ES" u="sng" dirty="0"/>
              <a:t>producción cinematográfica</a:t>
            </a:r>
            <a:r>
              <a:rPr lang="es-ES" dirty="0"/>
              <a:t>. Navarra es un escenario privilegiado para el CINE.</a:t>
            </a:r>
          </a:p>
          <a:p>
            <a:pPr marL="0" indent="0" algn="just" rtl="0">
              <a:buNone/>
            </a:pPr>
            <a:r>
              <a:rPr lang="es-ES" b="1" u="sng" dirty="0"/>
              <a:t>Perfiles relacionados: </a:t>
            </a:r>
            <a:r>
              <a:rPr lang="es-ES" dirty="0"/>
              <a:t>ingenieros/as informáticos/as de elevada especialización, especialistas del mundo del mundo del diseño, la programación, el cine, etc.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5B72728-F862-074F-9E8D-7322A55412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72" y="6021288"/>
            <a:ext cx="2277988" cy="6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dirty="0"/>
              <a:t>LA 4.0.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798268" y="620688"/>
            <a:ext cx="6553945" cy="5544616"/>
          </a:xfrm>
        </p:spPr>
        <p:txBody>
          <a:bodyPr rtlCol="0">
            <a:normAutofit/>
          </a:bodyPr>
          <a:lstStyle/>
          <a:p>
            <a:pPr marL="0" indent="0" algn="just" rtl="0">
              <a:buNone/>
            </a:pPr>
            <a:r>
              <a:rPr lang="es-ES" dirty="0"/>
              <a:t>La aplicación de la 4.0. fundamentalmente en el sector industrial</a:t>
            </a:r>
          </a:p>
          <a:p>
            <a:pPr marL="0" indent="0" algn="just" rtl="0">
              <a:buNone/>
            </a:pPr>
            <a:r>
              <a:rPr lang="es-ES" dirty="0"/>
              <a:t>Pero también su aplicación a otros ámbitos;</a:t>
            </a:r>
          </a:p>
          <a:p>
            <a:pPr marL="0" indent="0" algn="just" rtl="0">
              <a:buNone/>
            </a:pPr>
            <a:r>
              <a:rPr lang="es-ES" dirty="0"/>
              <a:t>-Como el sector servicios, desde la hostelería, comercio, etc. </a:t>
            </a:r>
          </a:p>
          <a:p>
            <a:pPr marL="0" indent="0" algn="just" rtl="0">
              <a:buNone/>
            </a:pPr>
            <a:r>
              <a:rPr lang="es-ES" dirty="0"/>
              <a:t>-Aplicación en sectores con menor incidencia actualmente como la industria agroalimentaria.</a:t>
            </a:r>
          </a:p>
          <a:p>
            <a:pPr marL="0" indent="0" algn="just" rtl="0">
              <a:buNone/>
            </a:pPr>
            <a:r>
              <a:rPr lang="es-ES" dirty="0"/>
              <a:t>-La pequeña y mediana industria de capital navarro, en empresas familiares, etc.</a:t>
            </a:r>
          </a:p>
          <a:p>
            <a:pPr marL="0" indent="0" algn="just" rtl="0">
              <a:buNone/>
            </a:pPr>
            <a:endParaRPr lang="es-ES" dirty="0"/>
          </a:p>
          <a:p>
            <a:pPr marL="0" indent="0" algn="just" rtl="0">
              <a:buNone/>
            </a:pPr>
            <a:r>
              <a:rPr lang="es-ES" b="1" u="sng" dirty="0"/>
              <a:t>Perfiles relacionados: </a:t>
            </a:r>
            <a:r>
              <a:rPr lang="es-ES" dirty="0"/>
              <a:t>MATEMÁTICOS/AS, expertos/as en análisis de bases de datos para hacer estimaciones de ventas, INGENIEROS/AS INDUSTRIALES expertos/as en aplicación-implementación de la 4.0., etc.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3A449B4-1412-B944-89A4-2D5E9E63CA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72" y="6021288"/>
            <a:ext cx="2277988" cy="6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5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dirty="0"/>
              <a:t>LA INDUSTRIA DIGITAL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798268" y="620688"/>
            <a:ext cx="6553945" cy="5544616"/>
          </a:xfrm>
        </p:spPr>
        <p:txBody>
          <a:bodyPr rtlCol="0">
            <a:normAutofit/>
          </a:bodyPr>
          <a:lstStyle/>
          <a:p>
            <a:pPr marL="0" indent="0" algn="just" rtl="0">
              <a:buNone/>
            </a:pPr>
            <a:r>
              <a:rPr lang="es-ES" dirty="0"/>
              <a:t>En Navarra: DE LAS ARTES GRÁFICAS A LA INDUSTRIA  DIGITAL</a:t>
            </a:r>
          </a:p>
          <a:p>
            <a:pPr marL="0" indent="0" algn="just" rtl="0">
              <a:buNone/>
            </a:pPr>
            <a:r>
              <a:rPr lang="es-ES" dirty="0"/>
              <a:t>Empresas que pasaron a estar “azotadas” por una doble crisis, internet  y el mundo digital, y la crisis general, a convertirse en empresas punteras para la industria y también para los servicios a través de las múltiples vertientes de la impresión digital.</a:t>
            </a:r>
          </a:p>
          <a:p>
            <a:pPr marL="0" indent="0" algn="just" rtl="0">
              <a:buNone/>
            </a:pPr>
            <a:r>
              <a:rPr lang="es-ES" dirty="0"/>
              <a:t>LA POTENCIALIDAD DE ESTE ÁMBITO SIGUE SIENDO ILIMITADA.</a:t>
            </a:r>
          </a:p>
          <a:p>
            <a:pPr marL="0" indent="0" algn="just" rtl="0">
              <a:buNone/>
            </a:pPr>
            <a:r>
              <a:rPr lang="es-ES" b="1" u="sng" dirty="0"/>
              <a:t>Perfiles relacionados: </a:t>
            </a:r>
            <a:r>
              <a:rPr lang="es-ES" dirty="0"/>
              <a:t>diseñadores/as gráficos expertos/as en diseño digital y 3D, ingenieros/as industriales, ingenieros/as informáticos/as, técnicos/as informáticos/as, etc.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12A17C8-9EBC-004E-990D-D4EF47CBC9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72" y="6021288"/>
            <a:ext cx="2277988" cy="6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2886637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32_TF02886637_TF02886637" id="{7C8A0945-1A45-4076-8211-C16715EFB551}" vid="{CC448198-264B-475E-9D92-759A2D77720E}"/>
    </a:ext>
  </a:extLst>
</a:theme>
</file>

<file path=ppt/theme/theme2.xml><?xml version="1.0" encoding="utf-8"?>
<a:theme xmlns:a="http://schemas.openxmlformats.org/drawingml/2006/main" name="Tema de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TF02886637</Template>
  <TotalTime>273</TotalTime>
  <Words>1179</Words>
  <Application>Microsoft Office PowerPoint</Application>
  <PresentationFormat>Personalizado</PresentationFormat>
  <Paragraphs>109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Palatino Linotype</vt:lpstr>
      <vt:lpstr>TF02886637</vt:lpstr>
      <vt:lpstr>Presentación de PowerPoint</vt:lpstr>
      <vt:lpstr>¿Qué ES y como se construye el Espejo?</vt:lpstr>
      <vt:lpstr>UN ANÁLISIS DESDE TODOS LOS ÁNGULOS que intervienen directa e indirectamente en nuestro mercado</vt:lpstr>
      <vt:lpstr>VÍAS CON POTENCIAL- perfiles profesionales relacionados</vt:lpstr>
      <vt:lpstr>LA SALUD</vt:lpstr>
      <vt:lpstr>El TURISMO VINCULADO A LA HISTORIA</vt:lpstr>
      <vt:lpstr>LA PRODUCCIÓN DE “INTANGIBLES”</vt:lpstr>
      <vt:lpstr>LA 4.0.</vt:lpstr>
      <vt:lpstr>LA INDUSTRIA DIGITAL</vt:lpstr>
      <vt:lpstr>GRANDES MOTERES DE LA ECONOMÍA NAVARRA. Nuevos retos-nuevos espacios</vt:lpstr>
      <vt:lpstr>El AUTO, LA INDUSTRIA AGROALIMENTARIA Y LAS RENOVABLES</vt:lpstr>
      <vt:lpstr>Las empresas de economía social y la empresa familiar</vt:lpstr>
      <vt:lpstr>Necesidades de personal en la INDUSTRIA NAVARRA en el corto-medio plazo</vt:lpstr>
      <vt:lpstr>“Lo de siempre” + la alta especialización</vt:lpstr>
      <vt:lpstr>Presentación de PowerPoint</vt:lpstr>
      <vt:lpstr>SEGUIREMOS ANALIZANDO.... La segunda edición del espejo de Navarracapital.es</vt:lpstr>
      <vt:lpstr>“La mejor empresa en Navarra sólo con el mejor talento navarro”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del título</dc:title>
  <dc:creator>Windows User</dc:creator>
  <cp:lastModifiedBy>Ion Erro</cp:lastModifiedBy>
  <cp:revision>25</cp:revision>
  <dcterms:created xsi:type="dcterms:W3CDTF">2018-12-18T08:54:57Z</dcterms:created>
  <dcterms:modified xsi:type="dcterms:W3CDTF">2018-12-26T17:39:44Z</dcterms:modified>
</cp:coreProperties>
</file>