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64" r:id="rId3"/>
    <p:sldId id="259" r:id="rId4"/>
    <p:sldId id="271" r:id="rId5"/>
    <p:sldId id="265" r:id="rId6"/>
    <p:sldId id="263" r:id="rId7"/>
    <p:sldId id="267" r:id="rId8"/>
    <p:sldId id="266" r:id="rId9"/>
    <p:sldId id="262" r:id="rId10"/>
    <p:sldId id="260" r:id="rId11"/>
    <p:sldId id="268" r:id="rId12"/>
    <p:sldId id="269" r:id="rId13"/>
    <p:sldId id="270" r:id="rId14"/>
    <p:sldId id="261" r:id="rId15"/>
  </p:sldIdLst>
  <p:sldSz cx="9144000" cy="6858000" type="screen4x3"/>
  <p:notesSz cx="6669088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18FC8-54CE-455D-83FC-207759983FC6}" type="datetimeFigureOut">
              <a:rPr lang="es-ES" smtClean="0"/>
              <a:t>02/01/2019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F7E18-6D7E-4FD2-AD98-0ABE4692FF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8621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26BEB-C726-4CEC-B698-095E902ED6D0}" type="datetimeFigureOut">
              <a:rPr lang="es-ES" smtClean="0"/>
              <a:t>02/01/2019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DC240-5915-4451-8B66-85E0E93948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5146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hape 149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5843" name="Shape 150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hape 149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5843" name="Shape 150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hape 149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5843" name="Shape 150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hape 149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5843" name="Shape 150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hape 149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5843" name="Shape 150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hape 149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5843" name="Shape 150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hape 149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5843" name="Shape 150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hape 149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5843" name="Shape 150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hape 149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5843" name="Shape 150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hape 149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5843" name="Shape 150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hape 149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5843" name="Shape 150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hape 149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5843" name="Shape 150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hape 149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5843" name="Shape 150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hape 149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5843" name="Shape 150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9343-24B5-48A2-8380-50CE4FA52BB0}" type="datetimeFigureOut">
              <a:rPr lang="es-ES" smtClean="0"/>
              <a:t>02/01/2019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09019-DF23-4163-AF09-A4CE2A0899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26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9343-24B5-48A2-8380-50CE4FA52BB0}" type="datetimeFigureOut">
              <a:rPr lang="es-ES" smtClean="0"/>
              <a:t>02/01/2019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09019-DF23-4163-AF09-A4CE2A0899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960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9343-24B5-48A2-8380-50CE4FA52BB0}" type="datetimeFigureOut">
              <a:rPr lang="es-ES" smtClean="0"/>
              <a:t>02/01/2019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09019-DF23-4163-AF09-A4CE2A0899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0856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9343-24B5-48A2-8380-50CE4FA52BB0}" type="datetimeFigureOut">
              <a:rPr lang="es-ES" smtClean="0"/>
              <a:t>02/01/2019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09019-DF23-4163-AF09-A4CE2A0899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54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9343-24B5-48A2-8380-50CE4FA52BB0}" type="datetimeFigureOut">
              <a:rPr lang="es-ES" smtClean="0"/>
              <a:t>02/01/2019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09019-DF23-4163-AF09-A4CE2A0899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5511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9343-24B5-48A2-8380-50CE4FA52BB0}" type="datetimeFigureOut">
              <a:rPr lang="es-ES" smtClean="0"/>
              <a:t>02/01/2019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09019-DF23-4163-AF09-A4CE2A0899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667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9343-24B5-48A2-8380-50CE4FA52BB0}" type="datetimeFigureOut">
              <a:rPr lang="es-ES" smtClean="0"/>
              <a:t>02/01/2019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09019-DF23-4163-AF09-A4CE2A0899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449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9343-24B5-48A2-8380-50CE4FA52BB0}" type="datetimeFigureOut">
              <a:rPr lang="es-ES" smtClean="0"/>
              <a:t>02/01/2019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09019-DF23-4163-AF09-A4CE2A0899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351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9343-24B5-48A2-8380-50CE4FA52BB0}" type="datetimeFigureOut">
              <a:rPr lang="es-ES" smtClean="0"/>
              <a:t>02/01/2019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09019-DF23-4163-AF09-A4CE2A0899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44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9343-24B5-48A2-8380-50CE4FA52BB0}" type="datetimeFigureOut">
              <a:rPr lang="es-ES" smtClean="0"/>
              <a:t>02/01/2019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09019-DF23-4163-AF09-A4CE2A0899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7443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9343-24B5-48A2-8380-50CE4FA52BB0}" type="datetimeFigureOut">
              <a:rPr lang="es-ES" smtClean="0"/>
              <a:t>02/01/2019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09019-DF23-4163-AF09-A4CE2A0899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079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19343-24B5-48A2-8380-50CE4FA52BB0}" type="datetimeFigureOut">
              <a:rPr lang="es-ES" smtClean="0"/>
              <a:t>02/01/2019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09019-DF23-4163-AF09-A4CE2A0899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873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141"/>
          <p:cNvSpPr>
            <a:spLocks noChangeArrowheads="1"/>
          </p:cNvSpPr>
          <p:nvPr/>
        </p:nvSpPr>
        <p:spPr bwMode="auto">
          <a:xfrm>
            <a:off x="0" y="-11113"/>
            <a:ext cx="9144000" cy="728663"/>
          </a:xfrm>
          <a:prstGeom prst="rect">
            <a:avLst/>
          </a:prstGeom>
          <a:solidFill>
            <a:srgbClr val="0B53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12291" name="Shape 142"/>
          <p:cNvSpPr txBox="1">
            <a:spLocks noChangeArrowheads="1"/>
          </p:cNvSpPr>
          <p:nvPr/>
        </p:nvSpPr>
        <p:spPr bwMode="auto">
          <a:xfrm>
            <a:off x="2123728" y="31750"/>
            <a:ext cx="685199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algn="r" eaLnBrk="1" hangingPunct="1"/>
            <a:r>
              <a:rPr lang="es-ES" altLang="es-ES" sz="1800" b="1" dirty="0">
                <a:solidFill>
                  <a:srgbClr val="F3F3F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Retorno del Talento</a:t>
            </a:r>
          </a:p>
        </p:txBody>
      </p:sp>
      <p:sp>
        <p:nvSpPr>
          <p:cNvPr id="12293" name="AutoShape 4" descr="Resultado de imagen de gobierno navarra log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pic>
        <p:nvPicPr>
          <p:cNvPr id="123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6021388"/>
            <a:ext cx="652303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460375" y="2780928"/>
            <a:ext cx="836848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ESTRATEGIA DE ESPECIALIZACIÓN INTELIGENTE DE NAVARRA </a:t>
            </a:r>
            <a:r>
              <a:rPr lang="es-ES_tradnl" sz="2400" dirty="0"/>
              <a:t>S3</a:t>
            </a:r>
          </a:p>
          <a:p>
            <a:pPr algn="ctr"/>
            <a:endParaRPr lang="es-ES_tradnl" sz="2400" dirty="0"/>
          </a:p>
          <a:p>
            <a:pPr algn="ctr"/>
            <a:r>
              <a:rPr lang="es-ES_tradnl" sz="2400" dirty="0"/>
              <a:t>Posibilidades de empleo: RELEVO GENERACIONAL</a:t>
            </a:r>
          </a:p>
          <a:p>
            <a:pPr algn="ctr"/>
            <a:endParaRPr lang="es-ES_tradnl" sz="2400" dirty="0"/>
          </a:p>
          <a:p>
            <a:pPr algn="ctr"/>
            <a:r>
              <a:rPr lang="es-ES_tradnl" sz="2400" dirty="0"/>
              <a:t>CARTERA DE SERVICIOS DE EMPLEO</a:t>
            </a:r>
          </a:p>
          <a:p>
            <a:pPr algn="ctr"/>
            <a:endParaRPr lang="es-ES_tradnl" sz="2400" dirty="0"/>
          </a:p>
          <a:p>
            <a:pPr algn="ctr"/>
            <a:r>
              <a:rPr lang="es-ES_tradnl" sz="2400" dirty="0"/>
              <a:t>EL TALENTO EN LA SOCIEDAD DEL CONOCIMIENTO</a:t>
            </a:r>
            <a:endParaRPr lang="es-E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826790"/>
            <a:ext cx="47625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4617362"/>
      </p:ext>
    </p:extLst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141"/>
          <p:cNvSpPr>
            <a:spLocks noChangeArrowheads="1"/>
          </p:cNvSpPr>
          <p:nvPr/>
        </p:nvSpPr>
        <p:spPr bwMode="auto">
          <a:xfrm>
            <a:off x="0" y="-11113"/>
            <a:ext cx="9144000" cy="728663"/>
          </a:xfrm>
          <a:prstGeom prst="rect">
            <a:avLst/>
          </a:prstGeom>
          <a:solidFill>
            <a:srgbClr val="0B53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12291" name="Shape 142"/>
          <p:cNvSpPr txBox="1">
            <a:spLocks noChangeArrowheads="1"/>
          </p:cNvSpPr>
          <p:nvPr/>
        </p:nvSpPr>
        <p:spPr bwMode="auto">
          <a:xfrm>
            <a:off x="2123728" y="31750"/>
            <a:ext cx="685199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r>
              <a:rPr lang="es-ES_tradnl" sz="1800" b="1" dirty="0">
                <a:solidFill>
                  <a:schemeClr val="bg1"/>
                </a:solidFill>
              </a:rPr>
              <a:t>CARTERA DE SERVICIOS DE EMPLEO</a:t>
            </a:r>
          </a:p>
        </p:txBody>
      </p:sp>
      <p:sp>
        <p:nvSpPr>
          <p:cNvPr id="12293" name="AutoShape 4" descr="Resultado de imagen de gobierno navarra log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pic>
        <p:nvPicPr>
          <p:cNvPr id="123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6021388"/>
            <a:ext cx="652303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25" y="1340768"/>
            <a:ext cx="7058025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3120443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141"/>
          <p:cNvSpPr>
            <a:spLocks noChangeArrowheads="1"/>
          </p:cNvSpPr>
          <p:nvPr/>
        </p:nvSpPr>
        <p:spPr bwMode="auto">
          <a:xfrm>
            <a:off x="0" y="-11113"/>
            <a:ext cx="9144000" cy="728663"/>
          </a:xfrm>
          <a:prstGeom prst="rect">
            <a:avLst/>
          </a:prstGeom>
          <a:solidFill>
            <a:srgbClr val="0B53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12291" name="Shape 142"/>
          <p:cNvSpPr txBox="1">
            <a:spLocks noChangeArrowheads="1"/>
          </p:cNvSpPr>
          <p:nvPr/>
        </p:nvSpPr>
        <p:spPr bwMode="auto">
          <a:xfrm>
            <a:off x="2123728" y="31750"/>
            <a:ext cx="685199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r>
              <a:rPr lang="es-ES_tradnl" sz="1800" b="1" dirty="0">
                <a:solidFill>
                  <a:schemeClr val="bg1"/>
                </a:solidFill>
              </a:rPr>
              <a:t>CARTERA DE SERVICIOS DE EMPLEO</a:t>
            </a:r>
          </a:p>
        </p:txBody>
      </p:sp>
      <p:sp>
        <p:nvSpPr>
          <p:cNvPr id="12293" name="AutoShape 4" descr="Resultado de imagen de gobierno navarra log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pic>
        <p:nvPicPr>
          <p:cNvPr id="123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6021388"/>
            <a:ext cx="652303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755576" y="980728"/>
            <a:ext cx="770485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/>
          </a:p>
          <a:p>
            <a:r>
              <a:rPr lang="es-ES_tradnl" b="1" dirty="0"/>
              <a:t>FOMENTO DE LA CONTRATACION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/>
              <a:t>Colectivos: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/>
              <a:t>Empresas S3</a:t>
            </a:r>
          </a:p>
          <a:p>
            <a:pPr lvl="0"/>
            <a:r>
              <a:rPr lang="es-ES" dirty="0"/>
              <a:t>Existen ayudas de las que se pueden beneficiar jóvenes retornados: Ayudas de hasta 1.045 euros/mes a empresas de la S3 de más de 50 trabajadores/as por contratos de calidad (al menos 2 veces SMI) a jóvenes menores de 30 años.</a:t>
            </a:r>
          </a:p>
          <a:p>
            <a:endParaRPr lang="es-ES_tradnl" dirty="0"/>
          </a:p>
          <a:p>
            <a:r>
              <a:rPr lang="es-ES_tradnl" b="1" dirty="0"/>
              <a:t>EMPRENDIMIENTO</a:t>
            </a:r>
          </a:p>
          <a:p>
            <a:r>
              <a:rPr lang="es-ES_tradnl" dirty="0"/>
              <a:t>	- Red Navarra emprende: CEIN, SNE-NL, Consorcios</a:t>
            </a:r>
          </a:p>
          <a:p>
            <a:r>
              <a:rPr lang="es-ES_tradnl" dirty="0"/>
              <a:t>	- Espacio Co-</a:t>
            </a:r>
            <a:r>
              <a:rPr lang="es-ES_tradnl" dirty="0" err="1"/>
              <a:t>working</a:t>
            </a:r>
            <a:r>
              <a:rPr lang="es-ES_tradnl" dirty="0"/>
              <a:t> Cenifer</a:t>
            </a:r>
          </a:p>
          <a:p>
            <a:r>
              <a:rPr lang="es-ES_tradnl" dirty="0"/>
              <a:t>	- </a:t>
            </a:r>
            <a:r>
              <a:rPr lang="es-ES" dirty="0"/>
              <a:t>Alta como trabajador/a autónomo: 2.200 €( 2.500 si son mujeres)</a:t>
            </a:r>
          </a:p>
          <a:p>
            <a:pPr lvl="0"/>
            <a:endParaRPr lang="es-ES" dirty="0"/>
          </a:p>
          <a:p>
            <a:pPr lvl="0"/>
            <a:r>
              <a:rPr lang="es-ES" b="1" dirty="0"/>
              <a:t>RED EURES</a:t>
            </a:r>
          </a:p>
          <a:p>
            <a:pPr lvl="0"/>
            <a:endParaRPr lang="es-ES_tradnl" dirty="0"/>
          </a:p>
          <a:p>
            <a:pPr lvl="0"/>
            <a:endParaRPr lang="es-ES_tradnl" dirty="0"/>
          </a:p>
          <a:p>
            <a:pPr lvl="0"/>
            <a:r>
              <a:rPr lang="es-ES_tradnl" b="1" dirty="0"/>
              <a:t>EMPLEO TRANSFRONTERIZO: plan estratégico </a:t>
            </a:r>
            <a:r>
              <a:rPr lang="es-ES" b="1" dirty="0"/>
              <a:t>AECT </a:t>
            </a:r>
            <a:r>
              <a:rPr lang="es-ES" b="1" dirty="0" err="1"/>
              <a:t>Eurorregión</a:t>
            </a:r>
            <a:r>
              <a:rPr lang="es-ES" b="1" dirty="0"/>
              <a:t> Nueva-Aquitania Euskadi Navarra 2014-2020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20124385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141"/>
          <p:cNvSpPr>
            <a:spLocks noChangeArrowheads="1"/>
          </p:cNvSpPr>
          <p:nvPr/>
        </p:nvSpPr>
        <p:spPr bwMode="auto">
          <a:xfrm>
            <a:off x="0" y="-11113"/>
            <a:ext cx="9144000" cy="728663"/>
          </a:xfrm>
          <a:prstGeom prst="rect">
            <a:avLst/>
          </a:prstGeom>
          <a:solidFill>
            <a:srgbClr val="0B53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12291" name="Shape 142"/>
          <p:cNvSpPr txBox="1">
            <a:spLocks noChangeArrowheads="1"/>
          </p:cNvSpPr>
          <p:nvPr/>
        </p:nvSpPr>
        <p:spPr bwMode="auto">
          <a:xfrm>
            <a:off x="2123728" y="31750"/>
            <a:ext cx="685199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r>
              <a:rPr lang="es-ES_tradnl" sz="1800" b="1" dirty="0">
                <a:solidFill>
                  <a:schemeClr val="bg1"/>
                </a:solidFill>
              </a:rPr>
              <a:t>CARTERA DE SERVICIOS DE EMPLEO</a:t>
            </a:r>
          </a:p>
        </p:txBody>
      </p:sp>
      <p:sp>
        <p:nvSpPr>
          <p:cNvPr id="12293" name="AutoShape 4" descr="Resultado de imagen de gobierno navarra log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pic>
        <p:nvPicPr>
          <p:cNvPr id="123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6021388"/>
            <a:ext cx="652303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1115616" y="1412776"/>
            <a:ext cx="70567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FORMACION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_tradnl" dirty="0"/>
              <a:t>Sectores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_tradnl" dirty="0"/>
              <a:t>Proyectos de formación adaptados a las necesidades de las 	   empresas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_tradnl" dirty="0"/>
              <a:t>Cenifer: E. Renovables y Eficiencia </a:t>
            </a:r>
            <a:r>
              <a:rPr lang="es-ES_tradnl" dirty="0" err="1"/>
              <a:t>Energetica</a:t>
            </a:r>
            <a:r>
              <a:rPr lang="es-ES_tradnl" dirty="0"/>
              <a:t>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_tradnl" dirty="0"/>
              <a:t>Iturrondo: Industrias Creativas e Industrias 4.0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308530" y="3486333"/>
            <a:ext cx="684693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/>
              <a:t>ORIENTACION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/>
              <a:t>Orientación individualizada para establecer el itinerario de inserción </a:t>
            </a:r>
          </a:p>
          <a:p>
            <a:endParaRPr lang="es-ES_tradnl" dirty="0"/>
          </a:p>
          <a:p>
            <a:r>
              <a:rPr lang="es-ES_tradnl" dirty="0"/>
              <a:t>              	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971600" y="4869160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DÓNDE: www.empleo.navarra.es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115726961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141"/>
          <p:cNvSpPr>
            <a:spLocks noChangeArrowheads="1"/>
          </p:cNvSpPr>
          <p:nvPr/>
        </p:nvSpPr>
        <p:spPr bwMode="auto">
          <a:xfrm>
            <a:off x="0" y="-11113"/>
            <a:ext cx="9144000" cy="728663"/>
          </a:xfrm>
          <a:prstGeom prst="rect">
            <a:avLst/>
          </a:prstGeom>
          <a:solidFill>
            <a:srgbClr val="0B53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12291" name="Shape 142"/>
          <p:cNvSpPr txBox="1">
            <a:spLocks noChangeArrowheads="1"/>
          </p:cNvSpPr>
          <p:nvPr/>
        </p:nvSpPr>
        <p:spPr bwMode="auto">
          <a:xfrm>
            <a:off x="2123728" y="31750"/>
            <a:ext cx="685199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r>
              <a:rPr lang="es-ES_tradnl" sz="1800" b="1" dirty="0">
                <a:solidFill>
                  <a:schemeClr val="bg1"/>
                </a:solidFill>
              </a:rPr>
              <a:t>EL TALENTO EN LA SOCIEDAD DEL CONOCIMIENTO</a:t>
            </a:r>
            <a:endParaRPr lang="es-ES" sz="1800" b="1" dirty="0">
              <a:solidFill>
                <a:schemeClr val="bg1"/>
              </a:solidFill>
            </a:endParaRPr>
          </a:p>
        </p:txBody>
      </p:sp>
      <p:sp>
        <p:nvSpPr>
          <p:cNvPr id="12293" name="AutoShape 4" descr="Resultado de imagen de gobierno navarra log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pic>
        <p:nvPicPr>
          <p:cNvPr id="123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6021388"/>
            <a:ext cx="652303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32138" y="764704"/>
            <a:ext cx="870435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/>
              <a:t>Retos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/>
              <a:t>Coordinación entre los diferentes agentes involucrados:  </a:t>
            </a:r>
            <a:r>
              <a:rPr lang="es-ES_tradnl" dirty="0" err="1"/>
              <a:t>Dptos</a:t>
            </a:r>
            <a:r>
              <a:rPr lang="es-ES_tradnl" dirty="0"/>
              <a:t> de Gobierno, agentes sociales y económicos, entidades , etc…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/>
              <a:t>Mundo globalizado vs mercado laboral local: Dar respuesta a nuevas relaciones laborales, derechos de los trabajadores, otros servicios para los ciudadanos/as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/>
              <a:t>Empleo cambiante vs empleo fijo: 	Competencias personales, sociales y técnicas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/>
              <a:t> Nuevas perspectivas en la sociedad del conocimiento: </a:t>
            </a:r>
          </a:p>
          <a:p>
            <a:r>
              <a:rPr lang="es-ES_tradnl" dirty="0"/>
              <a:t>	    - Incorporar Valor añadido a la actividad laboral</a:t>
            </a:r>
          </a:p>
          <a:p>
            <a:r>
              <a:rPr lang="es-ES_tradnl" dirty="0"/>
              <a:t>	    - Experimentar nuevos Escenarios no </a:t>
            </a:r>
            <a:r>
              <a:rPr lang="es-ES_tradnl" dirty="0" err="1"/>
              <a:t>presenciales,trabajo</a:t>
            </a:r>
            <a:r>
              <a:rPr lang="es-ES_tradnl" dirty="0"/>
              <a:t> en red, </a:t>
            </a:r>
          </a:p>
          <a:p>
            <a:r>
              <a:rPr lang="es-ES_tradnl" dirty="0"/>
              <a:t>	    - Valorar las nuevas oportunidades para las personas y empresas</a:t>
            </a:r>
          </a:p>
          <a:p>
            <a:r>
              <a:rPr lang="es-ES_tradnl" dirty="0"/>
              <a:t>	    - Creatividad para generar nuevos escenarios</a:t>
            </a:r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4181024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/>
              <a:t>El SNE-NL está comprometido en la escucha activa para dar respuesta a las demandas de las personas que quieran retornar o trabajar con los objetivos de desarrollo de la comunidad Foral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2482186838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141"/>
          <p:cNvSpPr>
            <a:spLocks noChangeArrowheads="1"/>
          </p:cNvSpPr>
          <p:nvPr/>
        </p:nvSpPr>
        <p:spPr bwMode="auto">
          <a:xfrm>
            <a:off x="0" y="-11113"/>
            <a:ext cx="9144000" cy="728663"/>
          </a:xfrm>
          <a:prstGeom prst="rect">
            <a:avLst/>
          </a:prstGeom>
          <a:solidFill>
            <a:srgbClr val="0B53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12291" name="Shape 142"/>
          <p:cNvSpPr txBox="1">
            <a:spLocks noChangeArrowheads="1"/>
          </p:cNvSpPr>
          <p:nvPr/>
        </p:nvSpPr>
        <p:spPr bwMode="auto">
          <a:xfrm>
            <a:off x="2123728" y="31750"/>
            <a:ext cx="685199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r>
              <a:rPr lang="es-ES_tradnl" sz="1800" b="1" dirty="0">
                <a:solidFill>
                  <a:schemeClr val="bg1"/>
                </a:solidFill>
              </a:rPr>
              <a:t>EL TALENTO EN LA SOCIEDAD DEL CONOCIMIENTO</a:t>
            </a:r>
            <a:endParaRPr lang="es-ES" sz="1800" b="1" dirty="0">
              <a:solidFill>
                <a:schemeClr val="bg1"/>
              </a:solidFill>
            </a:endParaRPr>
          </a:p>
        </p:txBody>
      </p:sp>
      <p:sp>
        <p:nvSpPr>
          <p:cNvPr id="12293" name="AutoShape 4" descr="Resultado de imagen de gobierno navarra log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pic>
        <p:nvPicPr>
          <p:cNvPr id="123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6021388"/>
            <a:ext cx="652303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259632" y="1988840"/>
            <a:ext cx="59766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6000" b="1" dirty="0"/>
              <a:t>GRACIAS </a:t>
            </a:r>
          </a:p>
          <a:p>
            <a:pPr algn="ctr"/>
            <a:r>
              <a:rPr lang="es-ES_tradnl" sz="6000" b="1" dirty="0"/>
              <a:t>MILA ESKER </a:t>
            </a:r>
            <a:endParaRPr lang="es-ES" sz="6000" b="1" dirty="0"/>
          </a:p>
        </p:txBody>
      </p:sp>
      <p:sp>
        <p:nvSpPr>
          <p:cNvPr id="3" name="2 Rectángulo"/>
          <p:cNvSpPr/>
          <p:nvPr/>
        </p:nvSpPr>
        <p:spPr>
          <a:xfrm>
            <a:off x="6156176" y="5517232"/>
            <a:ext cx="2525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b="1" dirty="0"/>
              <a:t>www.empleo.navarra.es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85554898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141"/>
          <p:cNvSpPr>
            <a:spLocks noChangeArrowheads="1"/>
          </p:cNvSpPr>
          <p:nvPr/>
        </p:nvSpPr>
        <p:spPr bwMode="auto">
          <a:xfrm>
            <a:off x="0" y="-11113"/>
            <a:ext cx="9144000" cy="728663"/>
          </a:xfrm>
          <a:prstGeom prst="rect">
            <a:avLst/>
          </a:prstGeom>
          <a:solidFill>
            <a:srgbClr val="0B53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12291" name="Shape 142"/>
          <p:cNvSpPr txBox="1">
            <a:spLocks noChangeArrowheads="1"/>
          </p:cNvSpPr>
          <p:nvPr/>
        </p:nvSpPr>
        <p:spPr bwMode="auto">
          <a:xfrm>
            <a:off x="0" y="31750"/>
            <a:ext cx="8975725" cy="94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algn="r" eaLnBrk="1" hangingPunct="1"/>
            <a:r>
              <a:rPr lang="es-ES" sz="1800" b="1" dirty="0">
                <a:solidFill>
                  <a:srgbClr val="F3F3F3"/>
                </a:solidFill>
                <a:latin typeface="Tahoma" pitchFamily="34" charset="0"/>
                <a:cs typeface="Tahoma" pitchFamily="34" charset="0"/>
              </a:rPr>
              <a:t>ESTRATEGIA DE ESPECIALIZACIÓN INTELIGENTE DE NAVARRA</a:t>
            </a:r>
          </a:p>
          <a:p>
            <a:pPr algn="r" eaLnBrk="1" hangingPunct="1"/>
            <a:endParaRPr lang="es-ES" altLang="es-ES" sz="1800" b="1" dirty="0">
              <a:solidFill>
                <a:srgbClr val="F3F3F3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</p:txBody>
      </p:sp>
      <p:sp>
        <p:nvSpPr>
          <p:cNvPr id="12293" name="AutoShape 4" descr="Resultado de imagen de gobierno navarra log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pic>
        <p:nvPicPr>
          <p:cNvPr id="123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6021388"/>
            <a:ext cx="652303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01428" y="908720"/>
            <a:ext cx="74168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/>
              <a:t>Visión de  Estratégica para Navarra 2030</a:t>
            </a:r>
          </a:p>
          <a:p>
            <a:r>
              <a:rPr lang="es-ES" sz="2000" dirty="0"/>
              <a:t> </a:t>
            </a:r>
          </a:p>
          <a:p>
            <a:r>
              <a:rPr lang="es-ES" sz="2000" dirty="0"/>
              <a:t>Apuesta por una Navarra </a:t>
            </a:r>
            <a:r>
              <a:rPr lang="es-ES" sz="2000" b="1" dirty="0"/>
              <a:t>cohesionada</a:t>
            </a:r>
            <a:r>
              <a:rPr lang="es-ES" sz="2000" dirty="0"/>
              <a:t> social y territorialmente, </a:t>
            </a:r>
            <a:r>
              <a:rPr lang="es-ES" sz="2000" b="1" dirty="0"/>
              <a:t>abierta e interconectada</a:t>
            </a:r>
            <a:r>
              <a:rPr lang="es-ES" sz="2000" dirty="0"/>
              <a:t>, </a:t>
            </a:r>
          </a:p>
          <a:p>
            <a:endParaRPr lang="es-ES" sz="2000" dirty="0"/>
          </a:p>
          <a:p>
            <a:r>
              <a:rPr lang="es-ES" sz="2000" dirty="0"/>
              <a:t>integrada por personas </a:t>
            </a:r>
            <a:r>
              <a:rPr lang="es-ES" sz="2000" b="1" dirty="0"/>
              <a:t>creativas y emprendedoras</a:t>
            </a:r>
          </a:p>
          <a:p>
            <a:endParaRPr lang="es-ES" sz="2000" b="1" dirty="0"/>
          </a:p>
          <a:p>
            <a:r>
              <a:rPr lang="es-ES" sz="2000" b="1" dirty="0"/>
              <a:t> </a:t>
            </a:r>
            <a:r>
              <a:rPr lang="es-ES" sz="2000" dirty="0"/>
              <a:t>que se implican en una </a:t>
            </a:r>
            <a:r>
              <a:rPr lang="es-ES" sz="2000" b="1" dirty="0"/>
              <a:t>economía moderna y competitiva</a:t>
            </a:r>
            <a:r>
              <a:rPr lang="es-ES" sz="2000" dirty="0"/>
              <a:t>,</a:t>
            </a:r>
          </a:p>
          <a:p>
            <a:endParaRPr lang="es-ES" sz="2000" dirty="0"/>
          </a:p>
          <a:p>
            <a:r>
              <a:rPr lang="es-ES" sz="2000" dirty="0"/>
              <a:t> destacando por su fortaleza </a:t>
            </a:r>
            <a:r>
              <a:rPr lang="es-ES" sz="2000" b="1" dirty="0"/>
              <a:t>industrial</a:t>
            </a:r>
            <a:r>
              <a:rPr lang="es-ES" sz="2000" dirty="0"/>
              <a:t>, </a:t>
            </a:r>
          </a:p>
          <a:p>
            <a:endParaRPr lang="es-ES" sz="2000" dirty="0"/>
          </a:p>
          <a:p>
            <a:r>
              <a:rPr lang="es-ES" sz="2000" dirty="0"/>
              <a:t>su </a:t>
            </a:r>
            <a:r>
              <a:rPr lang="es-ES" sz="2000" b="1" dirty="0"/>
              <a:t>compromiso medioambiental, la salud y la calidad de vida</a:t>
            </a:r>
            <a:r>
              <a:rPr lang="es-ES" sz="2000" dirty="0"/>
              <a:t>,</a:t>
            </a:r>
          </a:p>
          <a:p>
            <a:endParaRPr lang="es-ES" sz="2000" dirty="0"/>
          </a:p>
          <a:p>
            <a:r>
              <a:rPr lang="es-ES" sz="2000" dirty="0"/>
              <a:t> y en un entorno de </a:t>
            </a:r>
            <a:r>
              <a:rPr lang="es-ES" sz="2000" b="1" dirty="0"/>
              <a:t>transparencia y confianza</a:t>
            </a:r>
            <a:r>
              <a:rPr lang="es-ES" sz="2000" dirty="0"/>
              <a:t>,</a:t>
            </a:r>
          </a:p>
          <a:p>
            <a:endParaRPr lang="es-ES" sz="2000" dirty="0"/>
          </a:p>
          <a:p>
            <a:r>
              <a:rPr lang="es-ES" sz="2000" dirty="0"/>
              <a:t> para ser un </a:t>
            </a:r>
            <a:r>
              <a:rPr lang="es-ES" sz="2000" b="1" dirty="0"/>
              <a:t>referente del desarrollo sostenible</a:t>
            </a:r>
          </a:p>
        </p:txBody>
      </p:sp>
    </p:spTree>
    <p:extLst>
      <p:ext uri="{BB962C8B-B14F-4D97-AF65-F5344CB8AC3E}">
        <p14:creationId xmlns:p14="http://schemas.microsoft.com/office/powerpoint/2010/main" val="1676432748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141"/>
          <p:cNvSpPr>
            <a:spLocks noChangeArrowheads="1"/>
          </p:cNvSpPr>
          <p:nvPr/>
        </p:nvSpPr>
        <p:spPr bwMode="auto">
          <a:xfrm>
            <a:off x="0" y="-11113"/>
            <a:ext cx="9144000" cy="728663"/>
          </a:xfrm>
          <a:prstGeom prst="rect">
            <a:avLst/>
          </a:prstGeom>
          <a:solidFill>
            <a:srgbClr val="0B53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12291" name="Shape 142"/>
          <p:cNvSpPr txBox="1">
            <a:spLocks noChangeArrowheads="1"/>
          </p:cNvSpPr>
          <p:nvPr/>
        </p:nvSpPr>
        <p:spPr bwMode="auto">
          <a:xfrm>
            <a:off x="1187624" y="31750"/>
            <a:ext cx="7788101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algn="r" eaLnBrk="1" hangingPunct="1"/>
            <a:r>
              <a:rPr lang="es-ES" sz="1800" b="1" dirty="0">
                <a:solidFill>
                  <a:srgbClr val="F3F3F3"/>
                </a:solidFill>
                <a:latin typeface="Tahoma" pitchFamily="34" charset="0"/>
                <a:cs typeface="Tahoma" pitchFamily="34" charset="0"/>
              </a:rPr>
              <a:t>ESTRATEGIA DE ESPECIALIZACIÓN INTELIGENTE DE NAVARRA</a:t>
            </a:r>
          </a:p>
        </p:txBody>
      </p:sp>
      <p:sp>
        <p:nvSpPr>
          <p:cNvPr id="12293" name="AutoShape 4" descr="Resultado de imagen de gobierno navarra log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pic>
        <p:nvPicPr>
          <p:cNvPr id="123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6021388"/>
            <a:ext cx="652303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246644"/>
            <a:ext cx="2832249" cy="477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121945" y="1340768"/>
            <a:ext cx="541049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/>
              <a:t>Cooperación</a:t>
            </a:r>
            <a:r>
              <a:rPr lang="es-ES" dirty="0"/>
              <a:t> entre empresas, centros tecnológicos y universidades como vía para Incrementar la explotación comercial e industrial de la propiedad intelectual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Fomento de la </a:t>
            </a:r>
            <a:r>
              <a:rPr lang="es-ES" dirty="0" err="1"/>
              <a:t>bioeconomía</a:t>
            </a:r>
            <a:r>
              <a:rPr lang="es-ES" dirty="0"/>
              <a:t> y economía circular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Potenciar y desarrollar la investigación clínica y biomédica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Mejora de la imagen regional en el exterior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Apuesta por la financiación de la </a:t>
            </a:r>
            <a:r>
              <a:rPr lang="es-ES" dirty="0" err="1"/>
              <a:t>I+D+i</a:t>
            </a:r>
            <a:r>
              <a:rPr lang="es-E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Impulso de la digitalización y el paradigma 4.0. en la economía.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275856" y="738379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OPORTUNIDADES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071751394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141"/>
          <p:cNvSpPr>
            <a:spLocks noChangeArrowheads="1"/>
          </p:cNvSpPr>
          <p:nvPr/>
        </p:nvSpPr>
        <p:spPr bwMode="auto">
          <a:xfrm>
            <a:off x="0" y="-11113"/>
            <a:ext cx="9144000" cy="728663"/>
          </a:xfrm>
          <a:prstGeom prst="rect">
            <a:avLst/>
          </a:prstGeom>
          <a:solidFill>
            <a:srgbClr val="0B53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12291" name="Shape 142"/>
          <p:cNvSpPr txBox="1">
            <a:spLocks noChangeArrowheads="1"/>
          </p:cNvSpPr>
          <p:nvPr/>
        </p:nvSpPr>
        <p:spPr bwMode="auto">
          <a:xfrm>
            <a:off x="0" y="31750"/>
            <a:ext cx="8975725" cy="94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algn="r" eaLnBrk="1" hangingPunct="1"/>
            <a:r>
              <a:rPr lang="es-ES" sz="1800" b="1" dirty="0">
                <a:solidFill>
                  <a:srgbClr val="F3F3F3"/>
                </a:solidFill>
                <a:latin typeface="Tahoma" pitchFamily="34" charset="0"/>
                <a:cs typeface="Tahoma" pitchFamily="34" charset="0"/>
              </a:rPr>
              <a:t>ESTRATEGIA DE ESPECIALIZACIÓN INTELIGENTE DE NAVARRA</a:t>
            </a:r>
          </a:p>
          <a:p>
            <a:pPr algn="r" eaLnBrk="1" hangingPunct="1"/>
            <a:endParaRPr lang="es-ES" altLang="es-ES" sz="1800" b="1" dirty="0">
              <a:solidFill>
                <a:srgbClr val="F3F3F3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</p:txBody>
      </p:sp>
      <p:sp>
        <p:nvSpPr>
          <p:cNvPr id="12293" name="AutoShape 4" descr="Resultado de imagen de gobierno navarra log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pic>
        <p:nvPicPr>
          <p:cNvPr id="123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6021388"/>
            <a:ext cx="652303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683568" y="1443841"/>
            <a:ext cx="717138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Es necesario realizar una serie de </a:t>
            </a:r>
            <a:r>
              <a:rPr lang="es-ES" b="1" dirty="0"/>
              <a:t>prioridades</a:t>
            </a:r>
            <a:r>
              <a:rPr lang="es-ES" dirty="0"/>
              <a:t> para afrontar las </a:t>
            </a:r>
            <a:r>
              <a:rPr lang="es-ES" b="1" dirty="0"/>
              <a:t>necesidades del contexto competitivo regional </a:t>
            </a:r>
            <a:r>
              <a:rPr lang="es-ES" dirty="0"/>
              <a:t>detectadas y aportar ese entorno </a:t>
            </a:r>
            <a:r>
              <a:rPr lang="es-ES" b="1" dirty="0"/>
              <a:t>facilitador</a:t>
            </a:r>
            <a:r>
              <a:rPr lang="es-ES" dirty="0"/>
              <a:t> que ayude a las empresas. </a:t>
            </a:r>
          </a:p>
          <a:p>
            <a:r>
              <a:rPr lang="es-ES" dirty="0"/>
              <a:t>En este ámbito se proponen las siguientes herramientas de competitividad:</a:t>
            </a:r>
          </a:p>
          <a:p>
            <a:r>
              <a:rPr lang="es-ES" dirty="0"/>
              <a:t> </a:t>
            </a:r>
          </a:p>
          <a:p>
            <a:r>
              <a:rPr lang="es-ES" dirty="0"/>
              <a:t> 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s-ES" dirty="0"/>
              <a:t>Desarrollo Empresarial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s-ES" dirty="0" err="1"/>
              <a:t>I+D+i</a:t>
            </a:r>
            <a:endParaRPr lang="es-ES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s-ES" dirty="0"/>
              <a:t>Infraestructuras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s-ES" dirty="0"/>
              <a:t>Administración pública y fiscalidad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s-ES" dirty="0"/>
              <a:t>Educación y Formación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755576" y="980728"/>
            <a:ext cx="432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FACTORES DE COMPETITIVIDAD</a:t>
            </a:r>
          </a:p>
        </p:txBody>
      </p:sp>
    </p:spTree>
    <p:extLst>
      <p:ext uri="{BB962C8B-B14F-4D97-AF65-F5344CB8AC3E}">
        <p14:creationId xmlns:p14="http://schemas.microsoft.com/office/powerpoint/2010/main" val="2498106632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141"/>
          <p:cNvSpPr>
            <a:spLocks noChangeArrowheads="1"/>
          </p:cNvSpPr>
          <p:nvPr/>
        </p:nvSpPr>
        <p:spPr bwMode="auto">
          <a:xfrm>
            <a:off x="0" y="-11113"/>
            <a:ext cx="9144000" cy="728663"/>
          </a:xfrm>
          <a:prstGeom prst="rect">
            <a:avLst/>
          </a:prstGeom>
          <a:solidFill>
            <a:srgbClr val="0B53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12291" name="Shape 142"/>
          <p:cNvSpPr txBox="1">
            <a:spLocks noChangeArrowheads="1"/>
          </p:cNvSpPr>
          <p:nvPr/>
        </p:nvSpPr>
        <p:spPr bwMode="auto">
          <a:xfrm>
            <a:off x="2123728" y="31750"/>
            <a:ext cx="685199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algn="r" eaLnBrk="1" hangingPunct="1"/>
            <a:r>
              <a:rPr lang="es-ES_tradnl" sz="1800" b="1" dirty="0">
                <a:solidFill>
                  <a:schemeClr val="bg1"/>
                </a:solidFill>
              </a:rPr>
              <a:t>RELEVO GENERACIONAL</a:t>
            </a:r>
            <a:endParaRPr lang="es-ES" altLang="es-ES" sz="1800" b="1" dirty="0">
              <a:solidFill>
                <a:schemeClr val="bg1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</p:txBody>
      </p:sp>
      <p:sp>
        <p:nvSpPr>
          <p:cNvPr id="12293" name="AutoShape 4" descr="Resultado de imagen de gobierno navarra log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pic>
        <p:nvPicPr>
          <p:cNvPr id="123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6021388"/>
            <a:ext cx="652303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755576" y="1473979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Nuevos perfiles laborales y nuevas cualificaciones. 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735971" y="1556792"/>
            <a:ext cx="64807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Dos de cada tres empresas navarras contrataran a nuevos trabajadores en los </a:t>
            </a:r>
            <a:r>
              <a:rPr lang="es-ES" dirty="0" err="1"/>
              <a:t>proximos</a:t>
            </a:r>
            <a:r>
              <a:rPr lang="es-ES" dirty="0"/>
              <a:t> años </a:t>
            </a:r>
          </a:p>
          <a:p>
            <a:endParaRPr lang="es-ES_tradnl" dirty="0"/>
          </a:p>
          <a:p>
            <a:endParaRPr lang="es-ES" dirty="0"/>
          </a:p>
          <a:p>
            <a:r>
              <a:rPr lang="es-ES" dirty="0"/>
              <a:t>En cuanto a las empresas S3, se aprecia un menor envejecimiento. Quizás fruto de unas empresas más jóvenes </a:t>
            </a:r>
          </a:p>
        </p:txBody>
      </p:sp>
    </p:spTree>
    <p:extLst>
      <p:ext uri="{BB962C8B-B14F-4D97-AF65-F5344CB8AC3E}">
        <p14:creationId xmlns:p14="http://schemas.microsoft.com/office/powerpoint/2010/main" val="3300664012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141"/>
          <p:cNvSpPr>
            <a:spLocks noChangeArrowheads="1"/>
          </p:cNvSpPr>
          <p:nvPr/>
        </p:nvSpPr>
        <p:spPr bwMode="auto">
          <a:xfrm>
            <a:off x="0" y="-11113"/>
            <a:ext cx="9144000" cy="728663"/>
          </a:xfrm>
          <a:prstGeom prst="rect">
            <a:avLst/>
          </a:prstGeom>
          <a:solidFill>
            <a:srgbClr val="0B53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12291" name="Shape 142"/>
          <p:cNvSpPr txBox="1">
            <a:spLocks noChangeArrowheads="1"/>
          </p:cNvSpPr>
          <p:nvPr/>
        </p:nvSpPr>
        <p:spPr bwMode="auto">
          <a:xfrm>
            <a:off x="2123728" y="31750"/>
            <a:ext cx="685199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algn="r" eaLnBrk="1" hangingPunct="1"/>
            <a:r>
              <a:rPr lang="es-ES_tradnl" sz="1800" b="1" dirty="0">
                <a:solidFill>
                  <a:schemeClr val="bg1"/>
                </a:solidFill>
              </a:rPr>
              <a:t>RELEVO GENERACIONAL</a:t>
            </a:r>
            <a:endParaRPr lang="es-ES" altLang="es-ES" sz="1800" b="1" dirty="0">
              <a:solidFill>
                <a:schemeClr val="bg1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</p:txBody>
      </p:sp>
      <p:sp>
        <p:nvSpPr>
          <p:cNvPr id="12293" name="AutoShape 4" descr="Resultado de imagen de gobierno navarra log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pic>
        <p:nvPicPr>
          <p:cNvPr id="123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6021388"/>
            <a:ext cx="652303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187624" y="98072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ESTUDIO DEL RELEVO GENERACIONAL : REPOSICION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1926140"/>
            <a:ext cx="4722141" cy="3735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6012160" y="2466892"/>
            <a:ext cx="2489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89,8% repondrán los puestos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09220173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141"/>
          <p:cNvSpPr>
            <a:spLocks noChangeArrowheads="1"/>
          </p:cNvSpPr>
          <p:nvPr/>
        </p:nvSpPr>
        <p:spPr bwMode="auto">
          <a:xfrm>
            <a:off x="0" y="-11113"/>
            <a:ext cx="9144000" cy="728663"/>
          </a:xfrm>
          <a:prstGeom prst="rect">
            <a:avLst/>
          </a:prstGeom>
          <a:solidFill>
            <a:srgbClr val="0B53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12291" name="Shape 142"/>
          <p:cNvSpPr txBox="1">
            <a:spLocks noChangeArrowheads="1"/>
          </p:cNvSpPr>
          <p:nvPr/>
        </p:nvSpPr>
        <p:spPr bwMode="auto">
          <a:xfrm>
            <a:off x="2123728" y="31750"/>
            <a:ext cx="685199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algn="r" eaLnBrk="1" hangingPunct="1"/>
            <a:r>
              <a:rPr lang="es-ES_tradnl" sz="1800" b="1" dirty="0">
                <a:solidFill>
                  <a:schemeClr val="bg1"/>
                </a:solidFill>
              </a:rPr>
              <a:t>RELEVO GENERACIONAL</a:t>
            </a:r>
            <a:endParaRPr lang="es-ES" altLang="es-ES" sz="1800" b="1" dirty="0">
              <a:solidFill>
                <a:schemeClr val="bg1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</p:txBody>
      </p:sp>
      <p:sp>
        <p:nvSpPr>
          <p:cNvPr id="12293" name="AutoShape 4" descr="Resultado de imagen de gobierno navarra log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pic>
        <p:nvPicPr>
          <p:cNvPr id="123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6021388"/>
            <a:ext cx="652303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971600" y="1052736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ESTUDIO DEL RELEVO GENERACIONAL:  </a:t>
            </a:r>
            <a:r>
              <a:rPr lang="es-ES_tradnl" b="1" dirty="0"/>
              <a:t>CREACION DE EMPLEO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26125"/>
            <a:ext cx="4434110" cy="2943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5630316" y="3406951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74,8% Empresas S3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5364088" y="249289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64,3% Empresas general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12255936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141"/>
          <p:cNvSpPr>
            <a:spLocks noChangeArrowheads="1"/>
          </p:cNvSpPr>
          <p:nvPr/>
        </p:nvSpPr>
        <p:spPr bwMode="auto">
          <a:xfrm>
            <a:off x="0" y="-11113"/>
            <a:ext cx="9144000" cy="728663"/>
          </a:xfrm>
          <a:prstGeom prst="rect">
            <a:avLst/>
          </a:prstGeom>
          <a:solidFill>
            <a:srgbClr val="0B53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12291" name="Shape 142"/>
          <p:cNvSpPr txBox="1">
            <a:spLocks noChangeArrowheads="1"/>
          </p:cNvSpPr>
          <p:nvPr/>
        </p:nvSpPr>
        <p:spPr bwMode="auto">
          <a:xfrm>
            <a:off x="2123728" y="31750"/>
            <a:ext cx="685199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algn="r" eaLnBrk="1" hangingPunct="1"/>
            <a:r>
              <a:rPr lang="es-ES_tradnl" sz="1800" b="1" dirty="0">
                <a:solidFill>
                  <a:schemeClr val="bg1"/>
                </a:solidFill>
              </a:rPr>
              <a:t>RELEVO GENERACIONAL</a:t>
            </a:r>
            <a:endParaRPr lang="es-ES" altLang="es-ES" sz="1800" b="1" dirty="0">
              <a:solidFill>
                <a:schemeClr val="bg1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</p:txBody>
      </p:sp>
      <p:sp>
        <p:nvSpPr>
          <p:cNvPr id="12293" name="AutoShape 4" descr="Resultado de imagen de gobierno navarra log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pic>
        <p:nvPicPr>
          <p:cNvPr id="123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6021388"/>
            <a:ext cx="652303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706472" y="98072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ESTUDIO DEL RELEVO GENERACIONAL</a:t>
            </a:r>
          </a:p>
        </p:txBody>
      </p:sp>
      <p:sp>
        <p:nvSpPr>
          <p:cNvPr id="3" name="2 Rectángulo"/>
          <p:cNvSpPr/>
          <p:nvPr/>
        </p:nvSpPr>
        <p:spPr>
          <a:xfrm>
            <a:off x="460374" y="1484784"/>
            <a:ext cx="80000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También es muy significativo el hecho de que un </a:t>
            </a:r>
            <a:r>
              <a:rPr lang="es-ES" b="1" dirty="0"/>
              <a:t>16% </a:t>
            </a:r>
            <a:r>
              <a:rPr lang="es-ES" dirty="0"/>
              <a:t>de las empresas consideren que la </a:t>
            </a:r>
            <a:r>
              <a:rPr lang="es-ES" b="1" dirty="0"/>
              <a:t>cualificación profesional de la persona a sustituir </a:t>
            </a:r>
            <a:r>
              <a:rPr lang="es-ES" dirty="0"/>
              <a:t>a la jubilada sea de </a:t>
            </a:r>
            <a:r>
              <a:rPr lang="es-ES" b="1" dirty="0"/>
              <a:t>mayor nivel 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08114"/>
            <a:ext cx="7488832" cy="3613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6650039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141"/>
          <p:cNvSpPr>
            <a:spLocks noChangeArrowheads="1"/>
          </p:cNvSpPr>
          <p:nvPr/>
        </p:nvSpPr>
        <p:spPr bwMode="auto">
          <a:xfrm>
            <a:off x="0" y="-11113"/>
            <a:ext cx="9144000" cy="728663"/>
          </a:xfrm>
          <a:prstGeom prst="rect">
            <a:avLst/>
          </a:prstGeom>
          <a:solidFill>
            <a:srgbClr val="0B53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12291" name="Shape 142"/>
          <p:cNvSpPr txBox="1">
            <a:spLocks noChangeArrowheads="1"/>
          </p:cNvSpPr>
          <p:nvPr/>
        </p:nvSpPr>
        <p:spPr bwMode="auto">
          <a:xfrm>
            <a:off x="2123728" y="31750"/>
            <a:ext cx="685199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algn="r" eaLnBrk="1" hangingPunct="1"/>
            <a:r>
              <a:rPr lang="es-ES_tradnl" sz="1800" b="1" dirty="0">
                <a:solidFill>
                  <a:schemeClr val="bg1"/>
                </a:solidFill>
              </a:rPr>
              <a:t>RELEVO GENERACIONAL</a:t>
            </a:r>
            <a:endParaRPr lang="es-ES" altLang="es-ES" sz="1800" b="1" dirty="0">
              <a:solidFill>
                <a:schemeClr val="bg1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</p:txBody>
      </p:sp>
      <p:sp>
        <p:nvSpPr>
          <p:cNvPr id="12293" name="AutoShape 4" descr="Resultado de imagen de gobierno navarra log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pic>
        <p:nvPicPr>
          <p:cNvPr id="123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6021388"/>
            <a:ext cx="652303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4744"/>
            <a:ext cx="7416823" cy="5423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0042743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486</Words>
  <Application>Microsoft Office PowerPoint</Application>
  <PresentationFormat>Presentación en pantalla (4:3)</PresentationFormat>
  <Paragraphs>111</Paragraphs>
  <Slides>14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Gobierno de Navarra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Beloqui Ros, Mª del Mar (Servicio de Empleo)</dc:creator>
  <cp:lastModifiedBy>Ion Erro</cp:lastModifiedBy>
  <cp:revision>24</cp:revision>
  <cp:lastPrinted>2018-12-26T16:27:42Z</cp:lastPrinted>
  <dcterms:created xsi:type="dcterms:W3CDTF">2018-11-20T13:20:58Z</dcterms:created>
  <dcterms:modified xsi:type="dcterms:W3CDTF">2019-01-02T12:01:51Z</dcterms:modified>
</cp:coreProperties>
</file>