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8D40-9477-4F74-A4B0-937D07332CAC}" type="datetimeFigureOut">
              <a:rPr lang="es-ES" smtClean="0"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F1F0-A848-46DF-95BC-D0E35DD415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10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8D40-9477-4F74-A4B0-937D07332CAC}" type="datetimeFigureOut">
              <a:rPr lang="es-ES" smtClean="0"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F1F0-A848-46DF-95BC-D0E35DD415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54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8D40-9477-4F74-A4B0-937D07332CAC}" type="datetimeFigureOut">
              <a:rPr lang="es-ES" smtClean="0"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F1F0-A848-46DF-95BC-D0E35DD415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96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8D40-9477-4F74-A4B0-937D07332CAC}" type="datetimeFigureOut">
              <a:rPr lang="es-ES" smtClean="0"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F1F0-A848-46DF-95BC-D0E35DD415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53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8D40-9477-4F74-A4B0-937D07332CAC}" type="datetimeFigureOut">
              <a:rPr lang="es-ES" smtClean="0"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F1F0-A848-46DF-95BC-D0E35DD415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22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8D40-9477-4F74-A4B0-937D07332CAC}" type="datetimeFigureOut">
              <a:rPr lang="es-ES" smtClean="0"/>
              <a:t>11/05/2018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F1F0-A848-46DF-95BC-D0E35DD415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65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8D40-9477-4F74-A4B0-937D07332CAC}" type="datetimeFigureOut">
              <a:rPr lang="es-ES" smtClean="0"/>
              <a:t>11/05/2018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F1F0-A848-46DF-95BC-D0E35DD415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35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8D40-9477-4F74-A4B0-937D07332CAC}" type="datetimeFigureOut">
              <a:rPr lang="es-ES" smtClean="0"/>
              <a:t>11/05/2018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F1F0-A848-46DF-95BC-D0E35DD415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234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8D40-9477-4F74-A4B0-937D07332CAC}" type="datetimeFigureOut">
              <a:rPr lang="es-ES" smtClean="0"/>
              <a:t>11/05/2018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F1F0-A848-46DF-95BC-D0E35DD415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1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8D40-9477-4F74-A4B0-937D07332CAC}" type="datetimeFigureOut">
              <a:rPr lang="es-ES" smtClean="0"/>
              <a:t>11/05/2018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F1F0-A848-46DF-95BC-D0E35DD415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0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8D40-9477-4F74-A4B0-937D07332CAC}" type="datetimeFigureOut">
              <a:rPr lang="es-ES" smtClean="0"/>
              <a:t>11/05/2018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F1F0-A848-46DF-95BC-D0E35DD415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43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78D40-9477-4F74-A4B0-937D07332CAC}" type="datetimeFigureOut">
              <a:rPr lang="es-ES" smtClean="0"/>
              <a:t>11/05/2018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6F1F0-A848-46DF-95BC-D0E35DD415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26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51338" y="117956"/>
            <a:ext cx="2581412" cy="560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ELABORACIÓN</a:t>
            </a:r>
            <a:endParaRPr lang="es-ES" sz="1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351180" y="846336"/>
            <a:ext cx="2560206" cy="5416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DIAGNÓSTICO Y BORRADOR DEL PLAN + DOCUMENTO INICIAL ESTRATÉGICO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678048" y="4884937"/>
            <a:ext cx="1260140" cy="9203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ESTUDIO AMBIENTAL ESTRATÉGICO</a:t>
            </a:r>
          </a:p>
          <a:p>
            <a:pPr algn="ctr"/>
            <a:endParaRPr lang="es-ES_tradnl" sz="1200" dirty="0" smtClean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79512" y="1556792"/>
            <a:ext cx="2808312" cy="273630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Participación </a:t>
            </a:r>
            <a:r>
              <a:rPr lang="es-ES" sz="1200" dirty="0" smtClean="0">
                <a:solidFill>
                  <a:schemeClr val="tx1"/>
                </a:solidFill>
              </a:rPr>
              <a:t>Ciudadana</a:t>
            </a:r>
          </a:p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Y Consultas Previas</a:t>
            </a:r>
          </a:p>
          <a:p>
            <a:pPr algn="ctr"/>
            <a:endParaRPr lang="es-ES_tradnl" sz="1200" dirty="0">
              <a:solidFill>
                <a:schemeClr val="tx1"/>
              </a:solidFill>
            </a:endParaRPr>
          </a:p>
          <a:p>
            <a:pPr algn="ctr"/>
            <a:endParaRPr lang="es-ES_tradnl" sz="1200" dirty="0" smtClean="0">
              <a:solidFill>
                <a:schemeClr val="tx1"/>
              </a:solidFill>
            </a:endParaRPr>
          </a:p>
          <a:p>
            <a:pPr algn="ctr"/>
            <a:endParaRPr lang="es-ES_tradnl" sz="1200" dirty="0">
              <a:solidFill>
                <a:schemeClr val="tx1"/>
              </a:solidFill>
            </a:endParaRPr>
          </a:p>
          <a:p>
            <a:pPr algn="ctr"/>
            <a:endParaRPr lang="es-ES_tradnl" sz="1200" dirty="0" smtClean="0">
              <a:solidFill>
                <a:schemeClr val="tx1"/>
              </a:solidFill>
            </a:endParaRPr>
          </a:p>
          <a:p>
            <a:pPr algn="ctr"/>
            <a:endParaRPr lang="es-ES_tradnl" sz="1200" dirty="0">
              <a:solidFill>
                <a:schemeClr val="tx1"/>
              </a:solidFill>
            </a:endParaRPr>
          </a:p>
          <a:p>
            <a:pPr algn="ctr"/>
            <a:endParaRPr lang="es-ES_tradnl" sz="1200" dirty="0" smtClean="0">
              <a:solidFill>
                <a:schemeClr val="tx1"/>
              </a:solidFill>
            </a:endParaRPr>
          </a:p>
          <a:p>
            <a:pPr algn="ctr"/>
            <a:endParaRPr lang="es-ES_tradnl" sz="1200" dirty="0">
              <a:solidFill>
                <a:schemeClr val="tx1"/>
              </a:solidFill>
            </a:endParaRPr>
          </a:p>
          <a:p>
            <a:pPr algn="ctr"/>
            <a:endParaRPr lang="es-ES_tradnl" sz="1200" dirty="0" smtClean="0">
              <a:solidFill>
                <a:schemeClr val="tx1"/>
              </a:solidFill>
            </a:endParaRPr>
          </a:p>
          <a:p>
            <a:pPr algn="ctr"/>
            <a:endParaRPr lang="es-ES_tradnl" sz="1200" dirty="0">
              <a:solidFill>
                <a:schemeClr val="tx1"/>
              </a:solidFill>
            </a:endParaRPr>
          </a:p>
          <a:p>
            <a:pPr algn="ctr"/>
            <a:endParaRPr lang="es-ES_tradnl" sz="1200" dirty="0" smtClean="0">
              <a:solidFill>
                <a:schemeClr val="tx1"/>
              </a:solidFill>
            </a:endParaRPr>
          </a:p>
          <a:p>
            <a:pPr algn="ctr"/>
            <a:endParaRPr lang="es-ES" sz="1200" dirty="0" smtClean="0">
              <a:solidFill>
                <a:schemeClr val="tx1"/>
              </a:solidFill>
            </a:endParaRPr>
          </a:p>
        </p:txBody>
      </p:sp>
      <p:cxnSp>
        <p:nvCxnSpPr>
          <p:cNvPr id="13" name="12 Conector recto de flecha"/>
          <p:cNvCxnSpPr>
            <a:stCxn id="5" idx="2"/>
            <a:endCxn id="9" idx="0"/>
          </p:cNvCxnSpPr>
          <p:nvPr/>
        </p:nvCxnSpPr>
        <p:spPr>
          <a:xfrm flipH="1">
            <a:off x="1583668" y="1387977"/>
            <a:ext cx="47615" cy="1688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 redondeado"/>
          <p:cNvSpPr/>
          <p:nvPr/>
        </p:nvSpPr>
        <p:spPr>
          <a:xfrm>
            <a:off x="3364798" y="116632"/>
            <a:ext cx="2581412" cy="560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EXPOSICIÓN PUBLICA  a efectos de información pública del Plan y Evaluación Ambiental Estratégica</a:t>
            </a:r>
            <a:endParaRPr lang="es-ES" sz="1200" dirty="0"/>
          </a:p>
        </p:txBody>
      </p:sp>
      <p:sp>
        <p:nvSpPr>
          <p:cNvPr id="52" name="51 Rectángulo redondeado"/>
          <p:cNvSpPr/>
          <p:nvPr/>
        </p:nvSpPr>
        <p:spPr>
          <a:xfrm>
            <a:off x="3359614" y="914150"/>
            <a:ext cx="2581412" cy="4738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Presentación </a:t>
            </a:r>
            <a:r>
              <a:rPr lang="es-ES_tradnl" sz="1200" dirty="0" smtClean="0">
                <a:solidFill>
                  <a:schemeClr val="tx1"/>
                </a:solidFill>
              </a:rPr>
              <a:t>Versión Inicial del Plan </a:t>
            </a:r>
            <a:endParaRPr lang="es-ES_tradnl" sz="1200" dirty="0" smtClean="0">
              <a:solidFill>
                <a:schemeClr val="tx1"/>
              </a:solidFill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3359614" y="2070473"/>
            <a:ext cx="2581412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Exposición Pública del Borrador del Plan (45 DÍAS HÁBILES)</a:t>
            </a:r>
          </a:p>
          <a:p>
            <a:pPr algn="ctr"/>
            <a:endParaRPr lang="es-ES_tradnl" sz="1200" dirty="0" smtClean="0">
              <a:solidFill>
                <a:schemeClr val="tx1"/>
              </a:solidFill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379359" y="4884937"/>
            <a:ext cx="1238019" cy="9203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VERSIÓN INICIAL DEL PDMSN</a:t>
            </a:r>
            <a:endParaRPr lang="es-ES" sz="1200" dirty="0">
              <a:solidFill>
                <a:schemeClr val="tx1"/>
              </a:solidFill>
            </a:endParaRPr>
          </a:p>
        </p:txBody>
      </p:sp>
      <p:cxnSp>
        <p:nvCxnSpPr>
          <p:cNvPr id="78" name="77 Conector recto de flecha"/>
          <p:cNvCxnSpPr>
            <a:stCxn id="9" idx="2"/>
            <a:endCxn id="7" idx="0"/>
          </p:cNvCxnSpPr>
          <p:nvPr/>
        </p:nvCxnSpPr>
        <p:spPr>
          <a:xfrm>
            <a:off x="1583668" y="4293096"/>
            <a:ext cx="724450" cy="5918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>
            <a:stCxn id="9" idx="2"/>
            <a:endCxn id="73" idx="0"/>
          </p:cNvCxnSpPr>
          <p:nvPr/>
        </p:nvCxnSpPr>
        <p:spPr>
          <a:xfrm flipH="1">
            <a:off x="998369" y="4293096"/>
            <a:ext cx="585299" cy="5918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Rectángulo redondeado"/>
          <p:cNvSpPr/>
          <p:nvPr/>
        </p:nvSpPr>
        <p:spPr>
          <a:xfrm>
            <a:off x="3364468" y="3701333"/>
            <a:ext cx="2581412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PROPUESTA FINAL DEL PLAN</a:t>
            </a:r>
          </a:p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ESTUDIO AMBIENTAL ESTRATÉGICO</a:t>
            </a:r>
          </a:p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RESULTADO </a:t>
            </a:r>
            <a:r>
              <a:rPr lang="es-ES_tradnl" sz="1200" smtClean="0">
                <a:solidFill>
                  <a:schemeClr val="tx1"/>
                </a:solidFill>
              </a:rPr>
              <a:t>INFORMACIÓN PÚBLICA</a:t>
            </a:r>
            <a:endParaRPr lang="es-ES_tradnl" sz="1200" dirty="0" smtClean="0">
              <a:solidFill>
                <a:schemeClr val="tx1"/>
              </a:solidFill>
            </a:endParaRPr>
          </a:p>
        </p:txBody>
      </p:sp>
      <p:sp>
        <p:nvSpPr>
          <p:cNvPr id="86" name="85 Rectángulo redondeado"/>
          <p:cNvSpPr/>
          <p:nvPr/>
        </p:nvSpPr>
        <p:spPr>
          <a:xfrm>
            <a:off x="6311068" y="911446"/>
            <a:ext cx="2581412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DECLARACIÓN INCIDENCIA AMBIENTAL</a:t>
            </a:r>
          </a:p>
        </p:txBody>
      </p:sp>
      <p:sp>
        <p:nvSpPr>
          <p:cNvPr id="87" name="86 Rectángulo redondeado"/>
          <p:cNvSpPr/>
          <p:nvPr/>
        </p:nvSpPr>
        <p:spPr>
          <a:xfrm>
            <a:off x="6309450" y="116632"/>
            <a:ext cx="2581412" cy="560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APROBACIÓN</a:t>
            </a:r>
            <a:endParaRPr lang="es-ES" sz="1200" dirty="0"/>
          </a:p>
        </p:txBody>
      </p:sp>
      <p:cxnSp>
        <p:nvCxnSpPr>
          <p:cNvPr id="88" name="87 Conector recto de flecha"/>
          <p:cNvCxnSpPr>
            <a:stCxn id="52" idx="2"/>
            <a:endCxn id="53" idx="0"/>
          </p:cNvCxnSpPr>
          <p:nvPr/>
        </p:nvCxnSpPr>
        <p:spPr>
          <a:xfrm>
            <a:off x="4650320" y="1387978"/>
            <a:ext cx="0" cy="6824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>
            <a:stCxn id="53" idx="2"/>
            <a:endCxn id="84" idx="0"/>
          </p:cNvCxnSpPr>
          <p:nvPr/>
        </p:nvCxnSpPr>
        <p:spPr>
          <a:xfrm>
            <a:off x="4650320" y="3078585"/>
            <a:ext cx="4854" cy="6227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Rectángulo redondeado"/>
          <p:cNvSpPr/>
          <p:nvPr/>
        </p:nvSpPr>
        <p:spPr>
          <a:xfrm>
            <a:off x="6311068" y="2142481"/>
            <a:ext cx="2581412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APROBACIÓN DEL PLDMSN 2018-2030 POR GOBIERNO DE NAVARRA</a:t>
            </a:r>
          </a:p>
        </p:txBody>
      </p:sp>
      <p:cxnSp>
        <p:nvCxnSpPr>
          <p:cNvPr id="95" name="94 Conector recto de flecha"/>
          <p:cNvCxnSpPr>
            <a:stCxn id="4" idx="3"/>
            <a:endCxn id="46" idx="1"/>
          </p:cNvCxnSpPr>
          <p:nvPr/>
        </p:nvCxnSpPr>
        <p:spPr>
          <a:xfrm flipV="1">
            <a:off x="2932750" y="396776"/>
            <a:ext cx="432048" cy="13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 de flecha"/>
          <p:cNvCxnSpPr>
            <a:stCxn id="46" idx="3"/>
            <a:endCxn id="87" idx="1"/>
          </p:cNvCxnSpPr>
          <p:nvPr/>
        </p:nvCxnSpPr>
        <p:spPr>
          <a:xfrm>
            <a:off x="5946210" y="396776"/>
            <a:ext cx="3632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 de flecha"/>
          <p:cNvCxnSpPr>
            <a:stCxn id="86" idx="2"/>
            <a:endCxn id="94" idx="0"/>
          </p:cNvCxnSpPr>
          <p:nvPr/>
        </p:nvCxnSpPr>
        <p:spPr>
          <a:xfrm>
            <a:off x="7601774" y="1775542"/>
            <a:ext cx="0" cy="36693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 redondeado"/>
          <p:cNvSpPr/>
          <p:nvPr/>
        </p:nvSpPr>
        <p:spPr>
          <a:xfrm>
            <a:off x="323528" y="2276872"/>
            <a:ext cx="2589644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solidFill>
                  <a:schemeClr val="tx1"/>
                </a:solidFill>
              </a:rPr>
              <a:t>Jornada Pública Presentación Borrador del Plan</a:t>
            </a:r>
            <a:endParaRPr lang="es-ES" sz="1200" dirty="0" smtClean="0">
              <a:solidFill>
                <a:schemeClr val="tx1"/>
              </a:solidFill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331989" y="2996952"/>
            <a:ext cx="2589644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Sesiones territoriales</a:t>
            </a:r>
            <a:endParaRPr lang="es-ES" sz="1200" dirty="0" smtClean="0">
              <a:solidFill>
                <a:schemeClr val="tx1"/>
              </a:solidFill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323528" y="3704293"/>
            <a:ext cx="2589644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Sesiones Sectoriales</a:t>
            </a:r>
            <a:endParaRPr lang="es-ES" sz="1200" dirty="0" smtClean="0">
              <a:solidFill>
                <a:schemeClr val="tx1"/>
              </a:solidFill>
            </a:endParaRPr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1641959" y="2797862"/>
            <a:ext cx="814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1670474" y="3501008"/>
            <a:ext cx="814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Rectángulo redondeado"/>
          <p:cNvSpPr/>
          <p:nvPr/>
        </p:nvSpPr>
        <p:spPr>
          <a:xfrm>
            <a:off x="238617" y="5949280"/>
            <a:ext cx="2808312" cy="43204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Diciembre 17 – Agosto 2018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3263194" y="5949280"/>
            <a:ext cx="2808312" cy="43204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Septiembre 18 – Enero 2018</a:t>
            </a:r>
          </a:p>
        </p:txBody>
      </p:sp>
      <p:sp>
        <p:nvSpPr>
          <p:cNvPr id="49" name="48 Rectángulo redondeado"/>
          <p:cNvSpPr/>
          <p:nvPr/>
        </p:nvSpPr>
        <p:spPr>
          <a:xfrm>
            <a:off x="6228184" y="5949280"/>
            <a:ext cx="2808312" cy="43204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solidFill>
                  <a:schemeClr val="tx1"/>
                </a:solidFill>
              </a:rPr>
              <a:t>Febrero 2018 – Marzo 2018</a:t>
            </a:r>
          </a:p>
        </p:txBody>
      </p:sp>
    </p:spTree>
    <p:extLst>
      <p:ext uri="{BB962C8B-B14F-4D97-AF65-F5344CB8AC3E}">
        <p14:creationId xmlns:p14="http://schemas.microsoft.com/office/powerpoint/2010/main" val="2997452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98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Gobierno de Navarra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Echeverría Jadraque, Daniel (Transportes)</dc:creator>
  <cp:lastModifiedBy>Echeverría Jadraque, Daniel (Transportes)</cp:lastModifiedBy>
  <cp:revision>12</cp:revision>
  <dcterms:created xsi:type="dcterms:W3CDTF">2017-06-16T09:05:45Z</dcterms:created>
  <dcterms:modified xsi:type="dcterms:W3CDTF">2018-05-11T06:05:15Z</dcterms:modified>
</cp:coreProperties>
</file>