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4" r:id="rId3"/>
    <p:sldId id="361" r:id="rId4"/>
    <p:sldId id="375" r:id="rId5"/>
    <p:sldId id="376" r:id="rId6"/>
    <p:sldId id="369" r:id="rId7"/>
    <p:sldId id="370" r:id="rId8"/>
    <p:sldId id="371" r:id="rId9"/>
    <p:sldId id="372" r:id="rId10"/>
    <p:sldId id="373" r:id="rId11"/>
    <p:sldId id="378" r:id="rId12"/>
    <p:sldId id="374" r:id="rId13"/>
    <p:sldId id="377" r:id="rId1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%username%" initials="p" lastIdx="1" clrIdx="0">
    <p:extLst>
      <p:ext uri="{19B8F6BF-5375-455C-9EA6-DF929625EA0E}">
        <p15:presenceInfo xmlns:p15="http://schemas.microsoft.com/office/powerpoint/2012/main" userId="%username%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D880-95F2-4A15-8DD0-B5E08B8AE127}" type="datetimeFigureOut">
              <a:rPr lang="es-ES" smtClean="0"/>
              <a:pPr/>
              <a:t>13/06/2018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52AF3-BB7C-4E9D-A229-25B098FC07F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8508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D880-95F2-4A15-8DD0-B5E08B8AE127}" type="datetimeFigureOut">
              <a:rPr lang="es-ES" smtClean="0"/>
              <a:pPr/>
              <a:t>13/06/2018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52AF3-BB7C-4E9D-A229-25B098FC07F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4923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D880-95F2-4A15-8DD0-B5E08B8AE127}" type="datetimeFigureOut">
              <a:rPr lang="es-ES" smtClean="0"/>
              <a:pPr/>
              <a:t>13/06/2018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52AF3-BB7C-4E9D-A229-25B098FC07F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6177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D880-95F2-4A15-8DD0-B5E08B8AE127}" type="datetimeFigureOut">
              <a:rPr lang="es-ES" smtClean="0"/>
              <a:pPr/>
              <a:t>13/06/2018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52AF3-BB7C-4E9D-A229-25B098FC07F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3762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D880-95F2-4A15-8DD0-B5E08B8AE127}" type="datetimeFigureOut">
              <a:rPr lang="es-ES" smtClean="0"/>
              <a:pPr/>
              <a:t>13/06/2018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52AF3-BB7C-4E9D-A229-25B098FC07F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6259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D880-95F2-4A15-8DD0-B5E08B8AE127}" type="datetimeFigureOut">
              <a:rPr lang="es-ES" smtClean="0"/>
              <a:pPr/>
              <a:t>13/06/2018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52AF3-BB7C-4E9D-A229-25B098FC07F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651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D880-95F2-4A15-8DD0-B5E08B8AE127}" type="datetimeFigureOut">
              <a:rPr lang="es-ES" smtClean="0"/>
              <a:pPr/>
              <a:t>13/06/2018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52AF3-BB7C-4E9D-A229-25B098FC07F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2307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D880-95F2-4A15-8DD0-B5E08B8AE127}" type="datetimeFigureOut">
              <a:rPr lang="es-ES" smtClean="0"/>
              <a:pPr/>
              <a:t>13/06/2018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52AF3-BB7C-4E9D-A229-25B098FC07F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2141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D880-95F2-4A15-8DD0-B5E08B8AE127}" type="datetimeFigureOut">
              <a:rPr lang="es-ES" smtClean="0"/>
              <a:pPr/>
              <a:t>13/06/2018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52AF3-BB7C-4E9D-A229-25B098FC07F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9107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D880-95F2-4A15-8DD0-B5E08B8AE127}" type="datetimeFigureOut">
              <a:rPr lang="es-ES" smtClean="0"/>
              <a:pPr/>
              <a:t>13/06/2018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52AF3-BB7C-4E9D-A229-25B098FC07F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3666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D880-95F2-4A15-8DD0-B5E08B8AE127}" type="datetimeFigureOut">
              <a:rPr lang="es-ES" smtClean="0"/>
              <a:pPr/>
              <a:t>13/06/2018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52AF3-BB7C-4E9D-A229-25B098FC07F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889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ED880-95F2-4A15-8DD0-B5E08B8AE127}" type="datetimeFigureOut">
              <a:rPr lang="es-ES" smtClean="0"/>
              <a:pPr/>
              <a:t>13/06/2018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52AF3-BB7C-4E9D-A229-25B098FC07F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0864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Presentación del </a:t>
            </a:r>
            <a:br>
              <a:rPr lang="es-ES" dirty="0"/>
            </a:br>
            <a:r>
              <a:rPr lang="es-ES" dirty="0"/>
              <a:t>“Borrador del anteproyecto de Ley Foral de Participación”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Jorge </a:t>
            </a:r>
            <a:r>
              <a:rPr lang="es-ES" dirty="0" err="1"/>
              <a:t>Urdánoz</a:t>
            </a:r>
            <a:r>
              <a:rPr lang="es-ES" dirty="0"/>
              <a:t> </a:t>
            </a:r>
            <a:r>
              <a:rPr lang="es-ES" dirty="0" err="1"/>
              <a:t>Ganuza</a:t>
            </a:r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6186617" y="10867811"/>
            <a:ext cx="2246855" cy="449661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/>
              <a:t>Jorge Urdánoz Ganuza</a:t>
            </a:r>
          </a:p>
          <a:p>
            <a:r>
              <a:rPr lang="es-ES"/>
              <a:t>UPNA</a:t>
            </a:r>
          </a:p>
          <a:p>
            <a:endParaRPr lang="es-ES"/>
          </a:p>
          <a:p>
            <a:endParaRPr lang="es-ES" dirty="0"/>
          </a:p>
        </p:txBody>
      </p:sp>
      <p:pic>
        <p:nvPicPr>
          <p:cNvPr id="7" name="Picture 2" descr="Image result for LOGOTIPO UP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433" y="4665683"/>
            <a:ext cx="2814368" cy="1368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1015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F19C94-39D3-4569-86F3-12CF7A737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466"/>
            <a:ext cx="10515600" cy="897476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4" name="Marcador de contenido 3"/>
          <p:cNvSpPr txBox="1">
            <a:spLocks/>
          </p:cNvSpPr>
          <p:nvPr/>
        </p:nvSpPr>
        <p:spPr>
          <a:xfrm>
            <a:off x="270817" y="1042336"/>
            <a:ext cx="5586285" cy="1798963"/>
          </a:xfrm>
          <a:prstGeom prst="flowChartAlternate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s-ES" dirty="0"/>
          </a:p>
        </p:txBody>
      </p:sp>
      <p:sp>
        <p:nvSpPr>
          <p:cNvPr id="5" name="Marcador de contenido 3"/>
          <p:cNvSpPr txBox="1">
            <a:spLocks/>
          </p:cNvSpPr>
          <p:nvPr/>
        </p:nvSpPr>
        <p:spPr>
          <a:xfrm>
            <a:off x="513707" y="1583718"/>
            <a:ext cx="5159450" cy="8681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smtClean="0"/>
              <a:t>Participación </a:t>
            </a:r>
          </a:p>
          <a:p>
            <a:pPr marL="0" indent="0" algn="ctr">
              <a:buNone/>
            </a:pPr>
            <a:r>
              <a:rPr lang="es-ES" dirty="0" smtClean="0"/>
              <a:t>de la Ciudadanía</a:t>
            </a:r>
            <a:endParaRPr lang="es-ES" dirty="0"/>
          </a:p>
        </p:txBody>
      </p:sp>
      <p:sp>
        <p:nvSpPr>
          <p:cNvPr id="8" name="Marcador de contenido 3"/>
          <p:cNvSpPr txBox="1">
            <a:spLocks/>
          </p:cNvSpPr>
          <p:nvPr/>
        </p:nvSpPr>
        <p:spPr>
          <a:xfrm>
            <a:off x="6334898" y="1042336"/>
            <a:ext cx="5586285" cy="1798963"/>
          </a:xfrm>
          <a:prstGeom prst="flowChartAlternate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s-ES" dirty="0"/>
          </a:p>
        </p:txBody>
      </p:sp>
      <p:sp>
        <p:nvSpPr>
          <p:cNvPr id="9" name="Marcador de contenido 3"/>
          <p:cNvSpPr txBox="1">
            <a:spLocks/>
          </p:cNvSpPr>
          <p:nvPr/>
        </p:nvSpPr>
        <p:spPr>
          <a:xfrm>
            <a:off x="6577788" y="1583718"/>
            <a:ext cx="5159450" cy="8681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smtClean="0"/>
              <a:t>Participación de la Administración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20762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F19C94-39D3-4569-86F3-12CF7A737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466"/>
            <a:ext cx="10515600" cy="897476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8" name="Marcador de contenido 3"/>
          <p:cNvSpPr txBox="1">
            <a:spLocks/>
          </p:cNvSpPr>
          <p:nvPr/>
        </p:nvSpPr>
        <p:spPr>
          <a:xfrm>
            <a:off x="3115837" y="1070328"/>
            <a:ext cx="5586285" cy="1798963"/>
          </a:xfrm>
          <a:prstGeom prst="flowChartAlternate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s-ES" dirty="0"/>
          </a:p>
        </p:txBody>
      </p:sp>
      <p:sp>
        <p:nvSpPr>
          <p:cNvPr id="9" name="Marcador de contenido 3"/>
          <p:cNvSpPr txBox="1">
            <a:spLocks/>
          </p:cNvSpPr>
          <p:nvPr/>
        </p:nvSpPr>
        <p:spPr>
          <a:xfrm>
            <a:off x="3358727" y="1611710"/>
            <a:ext cx="5159450" cy="8681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smtClean="0"/>
              <a:t>Participación de la Administración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05669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F19C94-39D3-4569-86F3-12CF7A737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466"/>
            <a:ext cx="10515600" cy="897476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8" name="Marcador de contenido 3"/>
          <p:cNvSpPr txBox="1">
            <a:spLocks/>
          </p:cNvSpPr>
          <p:nvPr/>
        </p:nvSpPr>
        <p:spPr>
          <a:xfrm>
            <a:off x="2932671" y="167126"/>
            <a:ext cx="5586285" cy="1798963"/>
          </a:xfrm>
          <a:prstGeom prst="flowChartAlternate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s-ES" dirty="0"/>
          </a:p>
        </p:txBody>
      </p:sp>
      <p:sp>
        <p:nvSpPr>
          <p:cNvPr id="9" name="Marcador de contenido 3"/>
          <p:cNvSpPr txBox="1">
            <a:spLocks/>
          </p:cNvSpPr>
          <p:nvPr/>
        </p:nvSpPr>
        <p:spPr>
          <a:xfrm>
            <a:off x="3146088" y="597867"/>
            <a:ext cx="5159450" cy="8681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smtClean="0"/>
              <a:t>Participación de la Administración</a:t>
            </a:r>
            <a:endParaRPr lang="es-ES" dirty="0"/>
          </a:p>
        </p:txBody>
      </p:sp>
      <p:sp>
        <p:nvSpPr>
          <p:cNvPr id="10" name="Proceso alternativo 9"/>
          <p:cNvSpPr/>
          <p:nvPr/>
        </p:nvSpPr>
        <p:spPr>
          <a:xfrm>
            <a:off x="2612560" y="2122724"/>
            <a:ext cx="1923979" cy="670046"/>
          </a:xfrm>
          <a:prstGeom prst="flowChartAlternate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ÓRGANOS</a:t>
            </a:r>
          </a:p>
          <a:p>
            <a:pPr algn="ctr"/>
            <a:r>
              <a:rPr lang="es-ES" dirty="0" smtClean="0"/>
              <a:t>COLEGIADOS</a:t>
            </a:r>
            <a:endParaRPr lang="es-ES" dirty="0"/>
          </a:p>
        </p:txBody>
      </p:sp>
      <p:sp>
        <p:nvSpPr>
          <p:cNvPr id="12" name="Proceso alternativo 11"/>
          <p:cNvSpPr/>
          <p:nvPr/>
        </p:nvSpPr>
        <p:spPr>
          <a:xfrm>
            <a:off x="2612561" y="4228717"/>
            <a:ext cx="1923979" cy="670046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MECANISMOS</a:t>
            </a:r>
          </a:p>
          <a:p>
            <a:pPr algn="ctr"/>
            <a:r>
              <a:rPr lang="es-ES" dirty="0" smtClean="0"/>
              <a:t>PARTICIPATIVOS</a:t>
            </a:r>
            <a:endParaRPr lang="es-ES" dirty="0"/>
          </a:p>
        </p:txBody>
      </p:sp>
      <p:sp>
        <p:nvSpPr>
          <p:cNvPr id="13" name="Proceso alternativo 12"/>
          <p:cNvSpPr/>
          <p:nvPr/>
        </p:nvSpPr>
        <p:spPr>
          <a:xfrm>
            <a:off x="495507" y="2603933"/>
            <a:ext cx="1323098" cy="2031037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CAUCES</a:t>
            </a:r>
          </a:p>
          <a:p>
            <a:pPr algn="ctr"/>
            <a:r>
              <a:rPr lang="es-ES" sz="1200" dirty="0" smtClean="0"/>
              <a:t>PARTICIPATIVOS</a:t>
            </a:r>
            <a:endParaRPr lang="es-ES" sz="1200" dirty="0"/>
          </a:p>
        </p:txBody>
      </p:sp>
      <p:sp>
        <p:nvSpPr>
          <p:cNvPr id="14" name="Abrir llave 13"/>
          <p:cNvSpPr/>
          <p:nvPr/>
        </p:nvSpPr>
        <p:spPr>
          <a:xfrm>
            <a:off x="2203654" y="1842266"/>
            <a:ext cx="135155" cy="335071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Proceso alternativo 14"/>
          <p:cNvSpPr/>
          <p:nvPr/>
        </p:nvSpPr>
        <p:spPr>
          <a:xfrm>
            <a:off x="7142808" y="3895139"/>
            <a:ext cx="1894000" cy="614198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Procesos deliberativos</a:t>
            </a:r>
            <a:endParaRPr lang="es-ES" dirty="0"/>
          </a:p>
        </p:txBody>
      </p:sp>
      <p:sp>
        <p:nvSpPr>
          <p:cNvPr id="16" name="Proceso alternativo 15"/>
          <p:cNvSpPr/>
          <p:nvPr/>
        </p:nvSpPr>
        <p:spPr>
          <a:xfrm>
            <a:off x="7142808" y="4971058"/>
            <a:ext cx="1894000" cy="614198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Presupuestos participativos</a:t>
            </a:r>
            <a:endParaRPr lang="es-ES" dirty="0"/>
          </a:p>
        </p:txBody>
      </p:sp>
      <p:sp>
        <p:nvSpPr>
          <p:cNvPr id="17" name="Proceso alternativo 16"/>
          <p:cNvSpPr/>
          <p:nvPr/>
        </p:nvSpPr>
        <p:spPr>
          <a:xfrm>
            <a:off x="7131315" y="6186629"/>
            <a:ext cx="1894000" cy="614198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Consultas ciudadanas</a:t>
            </a:r>
            <a:endParaRPr lang="es-ES" dirty="0"/>
          </a:p>
        </p:txBody>
      </p:sp>
      <p:sp>
        <p:nvSpPr>
          <p:cNvPr id="18" name="Proceso alternativo 17"/>
          <p:cNvSpPr/>
          <p:nvPr/>
        </p:nvSpPr>
        <p:spPr>
          <a:xfrm>
            <a:off x="5374176" y="4437909"/>
            <a:ext cx="1302482" cy="1861751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PROCESOS </a:t>
            </a:r>
          </a:p>
          <a:p>
            <a:pPr algn="ctr"/>
            <a:r>
              <a:rPr lang="es-ES" sz="1200" dirty="0" smtClean="0"/>
              <a:t>PARTICIPATIVOS</a:t>
            </a:r>
            <a:endParaRPr lang="es-ES" sz="1200" dirty="0"/>
          </a:p>
        </p:txBody>
      </p:sp>
      <p:sp>
        <p:nvSpPr>
          <p:cNvPr id="19" name="Abrir llave 18"/>
          <p:cNvSpPr/>
          <p:nvPr/>
        </p:nvSpPr>
        <p:spPr>
          <a:xfrm>
            <a:off x="6835893" y="3786570"/>
            <a:ext cx="133049" cy="307143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Proceso alternativo 19"/>
          <p:cNvSpPr/>
          <p:nvPr/>
        </p:nvSpPr>
        <p:spPr>
          <a:xfrm>
            <a:off x="5374176" y="2949406"/>
            <a:ext cx="2204635" cy="670046"/>
          </a:xfrm>
          <a:prstGeom prst="flowChartAlternate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Exposición Pública</a:t>
            </a:r>
          </a:p>
        </p:txBody>
      </p:sp>
      <p:sp>
        <p:nvSpPr>
          <p:cNvPr id="21" name="Abrir llave 20"/>
          <p:cNvSpPr/>
          <p:nvPr/>
        </p:nvSpPr>
        <p:spPr>
          <a:xfrm>
            <a:off x="4921589" y="2973622"/>
            <a:ext cx="133049" cy="307143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Cerrar llave 21"/>
          <p:cNvSpPr/>
          <p:nvPr/>
        </p:nvSpPr>
        <p:spPr>
          <a:xfrm>
            <a:off x="9388176" y="4142276"/>
            <a:ext cx="288324" cy="245301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Proceso alternativo 22"/>
          <p:cNvSpPr/>
          <p:nvPr/>
        </p:nvSpPr>
        <p:spPr>
          <a:xfrm>
            <a:off x="10027868" y="4739012"/>
            <a:ext cx="1894000" cy="1166545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Art. 65:</a:t>
            </a:r>
          </a:p>
          <a:p>
            <a:pPr algn="ctr"/>
            <a:r>
              <a:rPr lang="es-ES" dirty="0" smtClean="0"/>
              <a:t>Todos</a:t>
            </a:r>
          </a:p>
          <a:p>
            <a:pPr algn="ctr"/>
            <a:r>
              <a:rPr lang="es-ES" dirty="0" smtClean="0"/>
              <a:t>(Excepto </a:t>
            </a:r>
            <a:r>
              <a:rPr lang="es-ES" dirty="0" err="1" smtClean="0"/>
              <a:t>justif</a:t>
            </a:r>
            <a:r>
              <a:rPr lang="es-ES" dirty="0" smtClean="0"/>
              <a:t>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03523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MUCHAS GRACIAS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4988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ES" altLang="es-ES" dirty="0"/>
              <a:t/>
            </a:r>
            <a:br>
              <a:rPr lang="es-ES" altLang="es-ES" dirty="0"/>
            </a:br>
            <a:r>
              <a:rPr lang="es-ES" altLang="es-ES" dirty="0"/>
              <a:t>Gobierno de Navarra: compromiso de Ley Foral de Participación.</a:t>
            </a:r>
            <a:br>
              <a:rPr lang="es-ES" altLang="es-ES" dirty="0"/>
            </a:br>
            <a:endParaRPr lang="es-E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C11E0A45-46A1-4C3D-9E9D-6C09779BB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s-ES" dirty="0"/>
          </a:p>
          <a:p>
            <a:pPr marL="0" indent="0">
              <a:buNone/>
            </a:pPr>
            <a:r>
              <a:rPr lang="es-ES" sz="4000" dirty="0"/>
              <a:t>21.- “LEY DE PARTICIPACION”. Aprobar una Ley Foral de participación que contemple todo el ciclo de participación democrática. Esta Ley, incluirá, entre otros, instrumentos de consulta ciudadana, los presupuestos participativos y fórmulas para la reprobación política, dentro del ámbito competencial de Navarra.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71609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F19C94-39D3-4569-86F3-12CF7A737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466"/>
            <a:ext cx="10515600" cy="897476"/>
          </a:xfrm>
        </p:spPr>
        <p:txBody>
          <a:bodyPr/>
          <a:lstStyle/>
          <a:p>
            <a:pPr algn="ctr"/>
            <a:r>
              <a:rPr lang="en-US" dirty="0" err="1" smtClean="0"/>
              <a:t>Índice</a:t>
            </a:r>
            <a:endParaRPr lang="en-US" dirty="0"/>
          </a:p>
        </p:txBody>
      </p:sp>
      <p:sp>
        <p:nvSpPr>
          <p:cNvPr id="4" name="Marcador de contenido 3"/>
          <p:cNvSpPr txBox="1">
            <a:spLocks/>
          </p:cNvSpPr>
          <p:nvPr/>
        </p:nvSpPr>
        <p:spPr>
          <a:xfrm>
            <a:off x="270817" y="1042336"/>
            <a:ext cx="5586285" cy="1798963"/>
          </a:xfrm>
          <a:prstGeom prst="flowChartAlternate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s-ES" dirty="0"/>
          </a:p>
        </p:txBody>
      </p:sp>
      <p:sp>
        <p:nvSpPr>
          <p:cNvPr id="5" name="Marcador de contenido 3"/>
          <p:cNvSpPr txBox="1">
            <a:spLocks/>
          </p:cNvSpPr>
          <p:nvPr/>
        </p:nvSpPr>
        <p:spPr>
          <a:xfrm>
            <a:off x="513707" y="1583718"/>
            <a:ext cx="5159450" cy="8681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smtClean="0"/>
              <a:t>Participación </a:t>
            </a:r>
          </a:p>
          <a:p>
            <a:pPr marL="0" indent="0" algn="ctr">
              <a:buNone/>
            </a:pPr>
            <a:r>
              <a:rPr lang="es-ES" dirty="0" smtClean="0"/>
              <a:t>de la Ciudadanía</a:t>
            </a:r>
            <a:endParaRPr lang="es-ES" dirty="0"/>
          </a:p>
        </p:txBody>
      </p:sp>
      <p:cxnSp>
        <p:nvCxnSpPr>
          <p:cNvPr id="6" name="Conector recto de flecha 5"/>
          <p:cNvCxnSpPr/>
          <p:nvPr/>
        </p:nvCxnSpPr>
        <p:spPr>
          <a:xfrm>
            <a:off x="1458095" y="2557458"/>
            <a:ext cx="9331" cy="7184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Marcador de contenido 3"/>
          <p:cNvSpPr txBox="1">
            <a:spLocks/>
          </p:cNvSpPr>
          <p:nvPr/>
        </p:nvSpPr>
        <p:spPr>
          <a:xfrm>
            <a:off x="270817" y="3398843"/>
            <a:ext cx="2374556" cy="8681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smtClean="0"/>
              <a:t>Navarra</a:t>
            </a:r>
            <a:endParaRPr lang="es-ES" dirty="0"/>
          </a:p>
        </p:txBody>
      </p:sp>
      <p:sp>
        <p:nvSpPr>
          <p:cNvPr id="8" name="Marcador de contenido 3"/>
          <p:cNvSpPr txBox="1">
            <a:spLocks/>
          </p:cNvSpPr>
          <p:nvPr/>
        </p:nvSpPr>
        <p:spPr>
          <a:xfrm>
            <a:off x="6334898" y="1042336"/>
            <a:ext cx="5586285" cy="1798963"/>
          </a:xfrm>
          <a:prstGeom prst="flowChartAlternate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s-ES" dirty="0"/>
          </a:p>
        </p:txBody>
      </p:sp>
      <p:sp>
        <p:nvSpPr>
          <p:cNvPr id="9" name="Marcador de contenido 3"/>
          <p:cNvSpPr txBox="1">
            <a:spLocks/>
          </p:cNvSpPr>
          <p:nvPr/>
        </p:nvSpPr>
        <p:spPr>
          <a:xfrm>
            <a:off x="6577788" y="1583718"/>
            <a:ext cx="5159450" cy="8681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smtClean="0"/>
              <a:t>Participación de la Administración</a:t>
            </a:r>
            <a:endParaRPr lang="es-ES" dirty="0"/>
          </a:p>
        </p:txBody>
      </p:sp>
      <p:cxnSp>
        <p:nvCxnSpPr>
          <p:cNvPr id="12" name="Conector recto de flecha 11"/>
          <p:cNvCxnSpPr/>
          <p:nvPr/>
        </p:nvCxnSpPr>
        <p:spPr>
          <a:xfrm>
            <a:off x="4452546" y="2589488"/>
            <a:ext cx="9331" cy="7184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Marcador de contenido 3"/>
          <p:cNvSpPr txBox="1">
            <a:spLocks/>
          </p:cNvSpPr>
          <p:nvPr/>
        </p:nvSpPr>
        <p:spPr>
          <a:xfrm>
            <a:off x="3265268" y="3430873"/>
            <a:ext cx="2374556" cy="8681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smtClean="0"/>
              <a:t>Entidades Locales</a:t>
            </a:r>
            <a:endParaRPr lang="es-ES" dirty="0"/>
          </a:p>
        </p:txBody>
      </p:sp>
      <p:sp>
        <p:nvSpPr>
          <p:cNvPr id="20" name="Marcador de contenido 3"/>
          <p:cNvSpPr txBox="1">
            <a:spLocks/>
          </p:cNvSpPr>
          <p:nvPr/>
        </p:nvSpPr>
        <p:spPr>
          <a:xfrm>
            <a:off x="538418" y="5461215"/>
            <a:ext cx="1777308" cy="7157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smtClean="0"/>
              <a:t>Ejecutivo</a:t>
            </a:r>
          </a:p>
          <a:p>
            <a:pPr marL="0" indent="0" algn="ctr">
              <a:buNone/>
            </a:pPr>
            <a:r>
              <a:rPr lang="es-ES" dirty="0" smtClean="0"/>
              <a:t>(gobierno)</a:t>
            </a:r>
            <a:endParaRPr lang="es-ES" dirty="0"/>
          </a:p>
        </p:txBody>
      </p:sp>
      <p:sp>
        <p:nvSpPr>
          <p:cNvPr id="21" name="Marcador de contenido 3"/>
          <p:cNvSpPr txBox="1">
            <a:spLocks/>
          </p:cNvSpPr>
          <p:nvPr/>
        </p:nvSpPr>
        <p:spPr>
          <a:xfrm>
            <a:off x="538418" y="4506229"/>
            <a:ext cx="1777308" cy="7157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smtClean="0"/>
              <a:t>Legislativo</a:t>
            </a:r>
          </a:p>
          <a:p>
            <a:pPr marL="0" indent="0" algn="ctr">
              <a:buNone/>
            </a:pPr>
            <a:r>
              <a:rPr lang="es-ES" dirty="0" smtClean="0"/>
              <a:t>(Parlamento)</a:t>
            </a:r>
          </a:p>
        </p:txBody>
      </p:sp>
      <p:sp>
        <p:nvSpPr>
          <p:cNvPr id="22" name="Marcador de contenido 3"/>
          <p:cNvSpPr txBox="1">
            <a:spLocks/>
          </p:cNvSpPr>
          <p:nvPr/>
        </p:nvSpPr>
        <p:spPr>
          <a:xfrm>
            <a:off x="3499921" y="5461215"/>
            <a:ext cx="1777308" cy="7157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smtClean="0"/>
              <a:t>Ejecutivo</a:t>
            </a:r>
          </a:p>
          <a:p>
            <a:pPr marL="0" indent="0" algn="ctr">
              <a:buNone/>
            </a:pPr>
            <a:r>
              <a:rPr lang="es-ES" dirty="0" smtClean="0"/>
              <a:t>(Alcaldía)</a:t>
            </a:r>
            <a:endParaRPr lang="es-ES" dirty="0"/>
          </a:p>
        </p:txBody>
      </p:sp>
      <p:sp>
        <p:nvSpPr>
          <p:cNvPr id="23" name="Marcador de contenido 3"/>
          <p:cNvSpPr txBox="1">
            <a:spLocks/>
          </p:cNvSpPr>
          <p:nvPr/>
        </p:nvSpPr>
        <p:spPr>
          <a:xfrm>
            <a:off x="3499921" y="4506229"/>
            <a:ext cx="1777308" cy="7157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smtClean="0"/>
              <a:t>Legislativo</a:t>
            </a:r>
          </a:p>
          <a:p>
            <a:pPr marL="0" indent="0" algn="ctr">
              <a:buNone/>
            </a:pPr>
            <a:r>
              <a:rPr lang="es-ES" dirty="0" smtClean="0"/>
              <a:t>(Pleno)</a:t>
            </a:r>
          </a:p>
        </p:txBody>
      </p:sp>
    </p:spTree>
    <p:extLst>
      <p:ext uri="{BB962C8B-B14F-4D97-AF65-F5344CB8AC3E}">
        <p14:creationId xmlns:p14="http://schemas.microsoft.com/office/powerpoint/2010/main" val="1417077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F19C94-39D3-4569-86F3-12CF7A737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466"/>
            <a:ext cx="10515600" cy="897476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4" name="Marcador de contenido 3"/>
          <p:cNvSpPr txBox="1">
            <a:spLocks/>
          </p:cNvSpPr>
          <p:nvPr/>
        </p:nvSpPr>
        <p:spPr>
          <a:xfrm>
            <a:off x="270817" y="1042336"/>
            <a:ext cx="5586285" cy="1798963"/>
          </a:xfrm>
          <a:prstGeom prst="flowChartAlternate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s-ES" dirty="0"/>
          </a:p>
        </p:txBody>
      </p:sp>
      <p:sp>
        <p:nvSpPr>
          <p:cNvPr id="5" name="Marcador de contenido 3"/>
          <p:cNvSpPr txBox="1">
            <a:spLocks/>
          </p:cNvSpPr>
          <p:nvPr/>
        </p:nvSpPr>
        <p:spPr>
          <a:xfrm>
            <a:off x="513707" y="1583718"/>
            <a:ext cx="5159450" cy="8681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smtClean="0"/>
              <a:t>Participación </a:t>
            </a:r>
          </a:p>
          <a:p>
            <a:pPr marL="0" indent="0" algn="ctr">
              <a:buNone/>
            </a:pPr>
            <a:r>
              <a:rPr lang="es-ES" dirty="0" smtClean="0"/>
              <a:t>de la Ciudadanía</a:t>
            </a:r>
            <a:endParaRPr lang="es-ES" dirty="0"/>
          </a:p>
        </p:txBody>
      </p:sp>
      <p:sp>
        <p:nvSpPr>
          <p:cNvPr id="8" name="Marcador de contenido 3"/>
          <p:cNvSpPr txBox="1">
            <a:spLocks/>
          </p:cNvSpPr>
          <p:nvPr/>
        </p:nvSpPr>
        <p:spPr>
          <a:xfrm>
            <a:off x="6334898" y="1042336"/>
            <a:ext cx="5586285" cy="1798963"/>
          </a:xfrm>
          <a:prstGeom prst="flowChartAlternate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s-ES" dirty="0"/>
          </a:p>
        </p:txBody>
      </p:sp>
      <p:sp>
        <p:nvSpPr>
          <p:cNvPr id="9" name="Marcador de contenido 3"/>
          <p:cNvSpPr txBox="1">
            <a:spLocks/>
          </p:cNvSpPr>
          <p:nvPr/>
        </p:nvSpPr>
        <p:spPr>
          <a:xfrm>
            <a:off x="6577788" y="1583718"/>
            <a:ext cx="5159450" cy="8681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smtClean="0"/>
              <a:t>Participación de la Administración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61344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F19C94-39D3-4569-86F3-12CF7A737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466"/>
            <a:ext cx="10515600" cy="897476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4" name="Marcador de contenido 3"/>
          <p:cNvSpPr txBox="1">
            <a:spLocks/>
          </p:cNvSpPr>
          <p:nvPr/>
        </p:nvSpPr>
        <p:spPr>
          <a:xfrm>
            <a:off x="270817" y="1042336"/>
            <a:ext cx="5586285" cy="1798963"/>
          </a:xfrm>
          <a:prstGeom prst="flowChartAlternate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s-ES" dirty="0"/>
          </a:p>
        </p:txBody>
      </p:sp>
      <p:sp>
        <p:nvSpPr>
          <p:cNvPr id="5" name="Marcador de contenido 3"/>
          <p:cNvSpPr txBox="1">
            <a:spLocks/>
          </p:cNvSpPr>
          <p:nvPr/>
        </p:nvSpPr>
        <p:spPr>
          <a:xfrm>
            <a:off x="513707" y="1583718"/>
            <a:ext cx="5159450" cy="8681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smtClean="0"/>
              <a:t>Participación </a:t>
            </a:r>
          </a:p>
          <a:p>
            <a:pPr marL="0" indent="0" algn="ctr">
              <a:buNone/>
            </a:pPr>
            <a:r>
              <a:rPr lang="es-ES" dirty="0" smtClean="0"/>
              <a:t>de la Ciudadanía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9409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F19C94-39D3-4569-86F3-12CF7A737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466"/>
            <a:ext cx="10515600" cy="897476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4" name="Marcador de contenido 3"/>
          <p:cNvSpPr txBox="1">
            <a:spLocks/>
          </p:cNvSpPr>
          <p:nvPr/>
        </p:nvSpPr>
        <p:spPr>
          <a:xfrm>
            <a:off x="270818" y="1042336"/>
            <a:ext cx="2399838" cy="1798963"/>
          </a:xfrm>
          <a:prstGeom prst="flowChartAlternate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s-ES" dirty="0"/>
          </a:p>
        </p:txBody>
      </p:sp>
      <p:sp>
        <p:nvSpPr>
          <p:cNvPr id="5" name="Marcador de contenido 3"/>
          <p:cNvSpPr txBox="1">
            <a:spLocks/>
          </p:cNvSpPr>
          <p:nvPr/>
        </p:nvSpPr>
        <p:spPr>
          <a:xfrm>
            <a:off x="513707" y="1583718"/>
            <a:ext cx="1867028" cy="8681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smtClean="0"/>
              <a:t>Participación </a:t>
            </a:r>
          </a:p>
          <a:p>
            <a:pPr marL="0" indent="0" algn="ctr">
              <a:buNone/>
            </a:pPr>
            <a:r>
              <a:rPr lang="es-ES" dirty="0" smtClean="0"/>
              <a:t>de la Ciudadanía</a:t>
            </a:r>
            <a:endParaRPr lang="es-ES" dirty="0"/>
          </a:p>
        </p:txBody>
      </p:sp>
      <p:cxnSp>
        <p:nvCxnSpPr>
          <p:cNvPr id="6" name="Conector recto de flecha 5"/>
          <p:cNvCxnSpPr/>
          <p:nvPr/>
        </p:nvCxnSpPr>
        <p:spPr>
          <a:xfrm>
            <a:off x="1458095" y="2557458"/>
            <a:ext cx="9331" cy="7184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Marcador de contenido 3"/>
          <p:cNvSpPr txBox="1">
            <a:spLocks/>
          </p:cNvSpPr>
          <p:nvPr/>
        </p:nvSpPr>
        <p:spPr>
          <a:xfrm>
            <a:off x="270817" y="3398843"/>
            <a:ext cx="2374556" cy="8681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smtClean="0"/>
              <a:t>Navarra</a:t>
            </a:r>
            <a:endParaRPr lang="es-ES" dirty="0"/>
          </a:p>
        </p:txBody>
      </p:sp>
      <p:sp>
        <p:nvSpPr>
          <p:cNvPr id="20" name="Marcador de contenido 3"/>
          <p:cNvSpPr txBox="1">
            <a:spLocks/>
          </p:cNvSpPr>
          <p:nvPr/>
        </p:nvSpPr>
        <p:spPr>
          <a:xfrm>
            <a:off x="538418" y="5461215"/>
            <a:ext cx="1777308" cy="7157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smtClean="0"/>
              <a:t>Ejecutivo</a:t>
            </a:r>
          </a:p>
          <a:p>
            <a:pPr marL="0" indent="0" algn="ctr">
              <a:buNone/>
            </a:pPr>
            <a:r>
              <a:rPr lang="es-ES" dirty="0" smtClean="0"/>
              <a:t>(gobierno)</a:t>
            </a:r>
            <a:endParaRPr lang="es-ES" dirty="0"/>
          </a:p>
        </p:txBody>
      </p:sp>
      <p:sp>
        <p:nvSpPr>
          <p:cNvPr id="21" name="Marcador de contenido 3"/>
          <p:cNvSpPr txBox="1">
            <a:spLocks/>
          </p:cNvSpPr>
          <p:nvPr/>
        </p:nvSpPr>
        <p:spPr>
          <a:xfrm>
            <a:off x="538418" y="4506229"/>
            <a:ext cx="1777308" cy="7157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smtClean="0"/>
              <a:t>Legislativo</a:t>
            </a:r>
          </a:p>
          <a:p>
            <a:pPr marL="0" indent="0" algn="ctr">
              <a:buNone/>
            </a:pPr>
            <a:r>
              <a:rPr lang="es-ES" dirty="0" smtClean="0"/>
              <a:t>(Parlamento)</a:t>
            </a:r>
          </a:p>
        </p:txBody>
      </p:sp>
      <p:sp>
        <p:nvSpPr>
          <p:cNvPr id="15" name="Proceso alternativo 14"/>
          <p:cNvSpPr/>
          <p:nvPr/>
        </p:nvSpPr>
        <p:spPr>
          <a:xfrm>
            <a:off x="2670655" y="4560651"/>
            <a:ext cx="1646162" cy="708454"/>
          </a:xfrm>
          <a:prstGeom prst="flowChartAlternate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Ley Foral </a:t>
            </a:r>
            <a:r>
              <a:rPr lang="es-ES" dirty="0" smtClean="0"/>
              <a:t>ILP </a:t>
            </a:r>
          </a:p>
          <a:p>
            <a:pPr algn="ctr"/>
            <a:r>
              <a:rPr lang="es-ES" dirty="0" smtClean="0"/>
              <a:t>1985-2012</a:t>
            </a:r>
            <a:endParaRPr lang="es-ES" dirty="0"/>
          </a:p>
        </p:txBody>
      </p:sp>
      <p:sp>
        <p:nvSpPr>
          <p:cNvPr id="18" name="Proceso alternativo 17"/>
          <p:cNvSpPr/>
          <p:nvPr/>
        </p:nvSpPr>
        <p:spPr>
          <a:xfrm>
            <a:off x="4425124" y="2380526"/>
            <a:ext cx="1894000" cy="1886465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Iniciativas ciudadanas ante el parlamento</a:t>
            </a:r>
            <a:endParaRPr lang="es-ES" sz="2400" dirty="0"/>
          </a:p>
        </p:txBody>
      </p:sp>
      <p:sp>
        <p:nvSpPr>
          <p:cNvPr id="19" name="Proceso alternativo 18"/>
          <p:cNvSpPr/>
          <p:nvPr/>
        </p:nvSpPr>
        <p:spPr>
          <a:xfrm>
            <a:off x="6646382" y="991301"/>
            <a:ext cx="1894000" cy="614198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ILP</a:t>
            </a:r>
            <a:endParaRPr lang="es-ES" sz="2400" dirty="0"/>
          </a:p>
        </p:txBody>
      </p:sp>
      <p:sp>
        <p:nvSpPr>
          <p:cNvPr id="24" name="Proceso alternativo 23"/>
          <p:cNvSpPr/>
          <p:nvPr/>
        </p:nvSpPr>
        <p:spPr>
          <a:xfrm>
            <a:off x="6646382" y="2834073"/>
            <a:ext cx="1894000" cy="614198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Reprobación </a:t>
            </a:r>
            <a:endParaRPr lang="es-ES" sz="2400" dirty="0"/>
          </a:p>
        </p:txBody>
      </p:sp>
      <p:sp>
        <p:nvSpPr>
          <p:cNvPr id="25" name="Proceso alternativo 24"/>
          <p:cNvSpPr/>
          <p:nvPr/>
        </p:nvSpPr>
        <p:spPr>
          <a:xfrm>
            <a:off x="6646382" y="4964306"/>
            <a:ext cx="1894000" cy="614198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Parlamento</a:t>
            </a:r>
          </a:p>
          <a:p>
            <a:pPr algn="ctr"/>
            <a:r>
              <a:rPr lang="es-ES" sz="2400" dirty="0" smtClean="0"/>
              <a:t>Abierto</a:t>
            </a:r>
            <a:endParaRPr lang="es-ES" sz="2400" dirty="0"/>
          </a:p>
        </p:txBody>
      </p:sp>
      <p:sp>
        <p:nvSpPr>
          <p:cNvPr id="26" name="Proceso alternativo 25"/>
          <p:cNvSpPr/>
          <p:nvPr/>
        </p:nvSpPr>
        <p:spPr>
          <a:xfrm>
            <a:off x="8845883" y="205469"/>
            <a:ext cx="1336085" cy="1861751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/>
              <a:t>Titularidad</a:t>
            </a:r>
          </a:p>
          <a:p>
            <a:r>
              <a:rPr lang="es-ES" sz="1400" dirty="0"/>
              <a:t>Firmas</a:t>
            </a:r>
          </a:p>
          <a:p>
            <a:r>
              <a:rPr lang="es-ES" sz="1400" dirty="0" smtClean="0"/>
              <a:t>Plazos</a:t>
            </a:r>
            <a:endParaRPr lang="es-ES" sz="1400" dirty="0"/>
          </a:p>
          <a:p>
            <a:r>
              <a:rPr lang="es-ES" sz="1400" dirty="0" smtClean="0"/>
              <a:t>No permiso $</a:t>
            </a:r>
            <a:endParaRPr lang="es-ES" sz="1400" dirty="0"/>
          </a:p>
          <a:p>
            <a:r>
              <a:rPr lang="es-ES" sz="1400" dirty="0" smtClean="0"/>
              <a:t>Retirada</a:t>
            </a:r>
            <a:endParaRPr lang="es-ES" sz="1400" dirty="0"/>
          </a:p>
        </p:txBody>
      </p:sp>
      <p:sp>
        <p:nvSpPr>
          <p:cNvPr id="27" name="Proceso alternativo 26"/>
          <p:cNvSpPr/>
          <p:nvPr/>
        </p:nvSpPr>
        <p:spPr>
          <a:xfrm>
            <a:off x="8771743" y="3448272"/>
            <a:ext cx="1706787" cy="3318854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 smtClean="0"/>
              <a:t>Una Pregunta</a:t>
            </a:r>
            <a:r>
              <a:rPr lang="es-ES" sz="1600" dirty="0" smtClean="0"/>
              <a:t> por escrito</a:t>
            </a:r>
          </a:p>
          <a:p>
            <a:r>
              <a:rPr lang="es-ES" sz="1400" dirty="0" smtClean="0"/>
              <a:t>Una Petición </a:t>
            </a:r>
            <a:r>
              <a:rPr lang="es-ES" sz="1400" dirty="0"/>
              <a:t>de </a:t>
            </a:r>
            <a:r>
              <a:rPr lang="es-ES" sz="1400" dirty="0" smtClean="0"/>
              <a:t>información</a:t>
            </a:r>
            <a:endParaRPr lang="es-ES" sz="1100" dirty="0" smtClean="0"/>
          </a:p>
          <a:p>
            <a:r>
              <a:rPr lang="es-ES" sz="1400" dirty="0" smtClean="0"/>
              <a:t>Una Interpelación</a:t>
            </a:r>
            <a:endParaRPr lang="es-ES" sz="1400" dirty="0"/>
          </a:p>
          <a:p>
            <a:r>
              <a:rPr lang="es-ES" sz="1400" dirty="0"/>
              <a:t>Una </a:t>
            </a:r>
            <a:r>
              <a:rPr lang="es-ES" sz="1400" dirty="0" smtClean="0"/>
              <a:t>Moción</a:t>
            </a:r>
            <a:endParaRPr lang="es-ES" sz="1400" dirty="0"/>
          </a:p>
          <a:p>
            <a:r>
              <a:rPr lang="es-ES" sz="1400" dirty="0"/>
              <a:t>Una Declaración </a:t>
            </a:r>
            <a:r>
              <a:rPr lang="es-ES" sz="1400" dirty="0" smtClean="0"/>
              <a:t>Institucional</a:t>
            </a:r>
            <a:endParaRPr lang="es-ES" sz="1400" dirty="0"/>
          </a:p>
          <a:p>
            <a:r>
              <a:rPr lang="es-ES" sz="1400" dirty="0"/>
              <a:t>Una Comisión de </a:t>
            </a:r>
            <a:r>
              <a:rPr lang="es-ES" sz="1400" dirty="0" smtClean="0"/>
              <a:t>Investigación </a:t>
            </a:r>
            <a:r>
              <a:rPr lang="es-ES" sz="1000" dirty="0"/>
              <a:t> </a:t>
            </a:r>
          </a:p>
        </p:txBody>
      </p:sp>
      <p:sp>
        <p:nvSpPr>
          <p:cNvPr id="3" name="Abrir llave 2"/>
          <p:cNvSpPr/>
          <p:nvPr/>
        </p:nvSpPr>
        <p:spPr>
          <a:xfrm>
            <a:off x="6399246" y="1124887"/>
            <a:ext cx="90617" cy="41303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Cerrar llave 27"/>
          <p:cNvSpPr/>
          <p:nvPr/>
        </p:nvSpPr>
        <p:spPr>
          <a:xfrm>
            <a:off x="10569146" y="607720"/>
            <a:ext cx="288324" cy="585898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Proceso alternativo 28"/>
          <p:cNvSpPr/>
          <p:nvPr/>
        </p:nvSpPr>
        <p:spPr>
          <a:xfrm>
            <a:off x="10800811" y="2516659"/>
            <a:ext cx="1302482" cy="693353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FIRMAS</a:t>
            </a:r>
          </a:p>
          <a:p>
            <a:pPr algn="ctr"/>
            <a:r>
              <a:rPr lang="es-ES" sz="1200" dirty="0" smtClean="0"/>
              <a:t>INTERNET</a:t>
            </a:r>
            <a:endParaRPr lang="es-ES" sz="1200" dirty="0"/>
          </a:p>
        </p:txBody>
      </p:sp>
      <p:sp>
        <p:nvSpPr>
          <p:cNvPr id="30" name="Proceso alternativo 29"/>
          <p:cNvSpPr/>
          <p:nvPr/>
        </p:nvSpPr>
        <p:spPr>
          <a:xfrm>
            <a:off x="10800811" y="3920314"/>
            <a:ext cx="1302482" cy="693353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ESPACIO</a:t>
            </a:r>
          </a:p>
          <a:p>
            <a:pPr algn="ctr"/>
            <a:r>
              <a:rPr lang="es-ES" sz="1200" dirty="0" smtClean="0"/>
              <a:t>WEB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156441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 animBg="1"/>
      <p:bldP spid="19" grpId="0" animBg="1"/>
      <p:bldP spid="24" grpId="0" animBg="1"/>
      <p:bldP spid="25" grpId="0" animBg="1"/>
      <p:bldP spid="26" grpId="0" animBg="1"/>
      <p:bldP spid="27" grpId="0" animBg="1"/>
      <p:bldP spid="3" grpId="0" animBg="1"/>
      <p:bldP spid="28" grpId="0" animBg="1"/>
      <p:bldP spid="29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F19C94-39D3-4569-86F3-12CF7A737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466"/>
            <a:ext cx="10515600" cy="897476"/>
          </a:xfrm>
        </p:spPr>
        <p:txBody>
          <a:bodyPr/>
          <a:lstStyle/>
          <a:p>
            <a:pPr algn="ctr"/>
            <a:endParaRPr lang="en-US" dirty="0"/>
          </a:p>
        </p:txBody>
      </p:sp>
      <p:cxnSp>
        <p:nvCxnSpPr>
          <p:cNvPr id="6" name="Conector recto de flecha 5"/>
          <p:cNvCxnSpPr/>
          <p:nvPr/>
        </p:nvCxnSpPr>
        <p:spPr>
          <a:xfrm>
            <a:off x="1458095" y="2557458"/>
            <a:ext cx="9331" cy="7184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Marcador de contenido 3"/>
          <p:cNvSpPr txBox="1">
            <a:spLocks/>
          </p:cNvSpPr>
          <p:nvPr/>
        </p:nvSpPr>
        <p:spPr>
          <a:xfrm>
            <a:off x="270817" y="3398843"/>
            <a:ext cx="2374556" cy="8681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smtClean="0"/>
              <a:t>Navarra</a:t>
            </a:r>
            <a:endParaRPr lang="es-ES" dirty="0"/>
          </a:p>
        </p:txBody>
      </p:sp>
      <p:sp>
        <p:nvSpPr>
          <p:cNvPr id="20" name="Marcador de contenido 3"/>
          <p:cNvSpPr txBox="1">
            <a:spLocks/>
          </p:cNvSpPr>
          <p:nvPr/>
        </p:nvSpPr>
        <p:spPr>
          <a:xfrm>
            <a:off x="538418" y="5461215"/>
            <a:ext cx="1777308" cy="7157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smtClean="0"/>
              <a:t>Ejecutivo</a:t>
            </a:r>
          </a:p>
          <a:p>
            <a:pPr marL="0" indent="0" algn="ctr">
              <a:buNone/>
            </a:pPr>
            <a:r>
              <a:rPr lang="es-ES" dirty="0" smtClean="0"/>
              <a:t>(gobierno)</a:t>
            </a:r>
            <a:endParaRPr lang="es-ES" dirty="0"/>
          </a:p>
        </p:txBody>
      </p:sp>
      <p:sp>
        <p:nvSpPr>
          <p:cNvPr id="21" name="Marcador de contenido 3"/>
          <p:cNvSpPr txBox="1">
            <a:spLocks/>
          </p:cNvSpPr>
          <p:nvPr/>
        </p:nvSpPr>
        <p:spPr>
          <a:xfrm>
            <a:off x="538418" y="4506229"/>
            <a:ext cx="1777308" cy="7157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smtClean="0"/>
              <a:t>Legislativo</a:t>
            </a:r>
          </a:p>
          <a:p>
            <a:pPr marL="0" indent="0" algn="ctr">
              <a:buNone/>
            </a:pPr>
            <a:r>
              <a:rPr lang="es-ES" dirty="0" smtClean="0"/>
              <a:t>(Parlamento)</a:t>
            </a:r>
          </a:p>
        </p:txBody>
      </p:sp>
      <p:sp>
        <p:nvSpPr>
          <p:cNvPr id="15" name="Proceso alternativo 14"/>
          <p:cNvSpPr/>
          <p:nvPr/>
        </p:nvSpPr>
        <p:spPr>
          <a:xfrm>
            <a:off x="2856007" y="5468509"/>
            <a:ext cx="1254674" cy="708454"/>
          </a:xfrm>
          <a:prstGeom prst="flowChartAlternate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/>
              <a:t>Ley </a:t>
            </a:r>
            <a:r>
              <a:rPr lang="es-ES" sz="1200" dirty="0" smtClean="0"/>
              <a:t>Transparencia 2012</a:t>
            </a:r>
            <a:endParaRPr lang="es-ES" sz="1200" dirty="0"/>
          </a:p>
        </p:txBody>
      </p:sp>
      <p:sp>
        <p:nvSpPr>
          <p:cNvPr id="18" name="Proceso alternativo 17"/>
          <p:cNvSpPr/>
          <p:nvPr/>
        </p:nvSpPr>
        <p:spPr>
          <a:xfrm>
            <a:off x="4657181" y="3275915"/>
            <a:ext cx="1894000" cy="1886465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Iniciativas ciudadanas ante el Gobierno de Navarra</a:t>
            </a:r>
            <a:endParaRPr lang="es-ES" sz="2400" dirty="0"/>
          </a:p>
        </p:txBody>
      </p:sp>
      <p:sp>
        <p:nvSpPr>
          <p:cNvPr id="19" name="Proceso alternativo 18"/>
          <p:cNvSpPr/>
          <p:nvPr/>
        </p:nvSpPr>
        <p:spPr>
          <a:xfrm>
            <a:off x="8551478" y="805491"/>
            <a:ext cx="1894000" cy="614198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Procesos deliberativos</a:t>
            </a:r>
            <a:endParaRPr lang="es-ES" dirty="0"/>
          </a:p>
        </p:txBody>
      </p:sp>
      <p:sp>
        <p:nvSpPr>
          <p:cNvPr id="24" name="Proceso alternativo 23"/>
          <p:cNvSpPr/>
          <p:nvPr/>
        </p:nvSpPr>
        <p:spPr>
          <a:xfrm>
            <a:off x="8551478" y="1881410"/>
            <a:ext cx="1894000" cy="614198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Presupuestos participativos</a:t>
            </a:r>
            <a:endParaRPr lang="es-ES" dirty="0"/>
          </a:p>
        </p:txBody>
      </p:sp>
      <p:sp>
        <p:nvSpPr>
          <p:cNvPr id="25" name="Proceso alternativo 24"/>
          <p:cNvSpPr/>
          <p:nvPr/>
        </p:nvSpPr>
        <p:spPr>
          <a:xfrm>
            <a:off x="8539985" y="3096981"/>
            <a:ext cx="1894000" cy="614198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Consultas ciudadanas</a:t>
            </a:r>
            <a:endParaRPr lang="es-ES" dirty="0"/>
          </a:p>
        </p:txBody>
      </p:sp>
      <p:sp>
        <p:nvSpPr>
          <p:cNvPr id="26" name="Proceso alternativo 25"/>
          <p:cNvSpPr/>
          <p:nvPr/>
        </p:nvSpPr>
        <p:spPr>
          <a:xfrm>
            <a:off x="6782846" y="1348261"/>
            <a:ext cx="1302482" cy="1861751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PROCESOS </a:t>
            </a:r>
          </a:p>
          <a:p>
            <a:pPr algn="ctr"/>
            <a:r>
              <a:rPr lang="es-ES" sz="1200" dirty="0" smtClean="0"/>
              <a:t>PARTICIPATIVOS</a:t>
            </a:r>
            <a:endParaRPr lang="es-ES" sz="1200" dirty="0"/>
          </a:p>
        </p:txBody>
      </p:sp>
      <p:sp>
        <p:nvSpPr>
          <p:cNvPr id="27" name="Proceso alternativo 26"/>
          <p:cNvSpPr/>
          <p:nvPr/>
        </p:nvSpPr>
        <p:spPr>
          <a:xfrm>
            <a:off x="6850303" y="5010770"/>
            <a:ext cx="2903297" cy="1105734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 smtClean="0"/>
              <a:t>Propuestas ante la </a:t>
            </a:r>
            <a:r>
              <a:rPr lang="es-ES" dirty="0" err="1" smtClean="0"/>
              <a:t>Admon</a:t>
            </a:r>
            <a:r>
              <a:rPr lang="es-ES" dirty="0" smtClean="0"/>
              <a:t>. </a:t>
            </a:r>
            <a:endParaRPr lang="es-ES" dirty="0"/>
          </a:p>
        </p:txBody>
      </p:sp>
      <p:sp>
        <p:nvSpPr>
          <p:cNvPr id="3" name="Abrir llave 2"/>
          <p:cNvSpPr/>
          <p:nvPr/>
        </p:nvSpPr>
        <p:spPr>
          <a:xfrm>
            <a:off x="8244563" y="696922"/>
            <a:ext cx="133049" cy="307143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errar llave 7"/>
          <p:cNvSpPr/>
          <p:nvPr/>
        </p:nvSpPr>
        <p:spPr>
          <a:xfrm>
            <a:off x="10569146" y="607720"/>
            <a:ext cx="288324" cy="585898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Proceso alternativo 21"/>
          <p:cNvSpPr/>
          <p:nvPr/>
        </p:nvSpPr>
        <p:spPr>
          <a:xfrm>
            <a:off x="10800811" y="2516659"/>
            <a:ext cx="1302482" cy="693353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FIRMAS</a:t>
            </a:r>
          </a:p>
          <a:p>
            <a:pPr algn="ctr"/>
            <a:r>
              <a:rPr lang="es-ES" sz="1200" dirty="0" smtClean="0"/>
              <a:t>INTERNET</a:t>
            </a:r>
            <a:endParaRPr lang="es-ES" sz="1200" dirty="0"/>
          </a:p>
        </p:txBody>
      </p:sp>
      <p:sp>
        <p:nvSpPr>
          <p:cNvPr id="23" name="Proceso alternativo 22"/>
          <p:cNvSpPr/>
          <p:nvPr/>
        </p:nvSpPr>
        <p:spPr>
          <a:xfrm>
            <a:off x="10800811" y="3920314"/>
            <a:ext cx="1302482" cy="693353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ESPACIO</a:t>
            </a:r>
          </a:p>
          <a:p>
            <a:pPr algn="ctr"/>
            <a:r>
              <a:rPr lang="es-ES" sz="1200" dirty="0" smtClean="0"/>
              <a:t>WEB</a:t>
            </a:r>
            <a:endParaRPr lang="es-ES" sz="1200" dirty="0"/>
          </a:p>
        </p:txBody>
      </p:sp>
      <p:sp>
        <p:nvSpPr>
          <p:cNvPr id="29" name="Marcador de contenido 3"/>
          <p:cNvSpPr txBox="1">
            <a:spLocks/>
          </p:cNvSpPr>
          <p:nvPr/>
        </p:nvSpPr>
        <p:spPr>
          <a:xfrm>
            <a:off x="270818" y="1042336"/>
            <a:ext cx="2399838" cy="1798963"/>
          </a:xfrm>
          <a:prstGeom prst="flowChartAlternate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s-ES" dirty="0"/>
          </a:p>
        </p:txBody>
      </p:sp>
      <p:sp>
        <p:nvSpPr>
          <p:cNvPr id="30" name="Marcador de contenido 3"/>
          <p:cNvSpPr txBox="1">
            <a:spLocks/>
          </p:cNvSpPr>
          <p:nvPr/>
        </p:nvSpPr>
        <p:spPr>
          <a:xfrm>
            <a:off x="513707" y="1583718"/>
            <a:ext cx="1867028" cy="8681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smtClean="0"/>
              <a:t>Participación </a:t>
            </a:r>
          </a:p>
          <a:p>
            <a:pPr marL="0" indent="0" algn="ctr">
              <a:buNone/>
            </a:pPr>
            <a:r>
              <a:rPr lang="es-ES" dirty="0" smtClean="0"/>
              <a:t>de la Ciudadanía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10823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 animBg="1"/>
      <p:bldP spid="19" grpId="0" animBg="1"/>
      <p:bldP spid="24" grpId="0" animBg="1"/>
      <p:bldP spid="25" grpId="0" animBg="1"/>
      <p:bldP spid="26" grpId="0" animBg="1"/>
      <p:bldP spid="27" grpId="0" animBg="1"/>
      <p:bldP spid="3" grpId="0" animBg="1"/>
      <p:bldP spid="8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F19C94-39D3-4569-86F3-12CF7A737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466"/>
            <a:ext cx="10515600" cy="897476"/>
          </a:xfrm>
        </p:spPr>
        <p:txBody>
          <a:bodyPr/>
          <a:lstStyle/>
          <a:p>
            <a:pPr algn="ctr"/>
            <a:endParaRPr lang="en-US" dirty="0"/>
          </a:p>
        </p:txBody>
      </p:sp>
      <p:cxnSp>
        <p:nvCxnSpPr>
          <p:cNvPr id="6" name="Conector recto de flecha 5"/>
          <p:cNvCxnSpPr/>
          <p:nvPr/>
        </p:nvCxnSpPr>
        <p:spPr>
          <a:xfrm>
            <a:off x="1458095" y="2557458"/>
            <a:ext cx="9331" cy="7184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Marcador de contenido 3"/>
          <p:cNvSpPr txBox="1">
            <a:spLocks/>
          </p:cNvSpPr>
          <p:nvPr/>
        </p:nvSpPr>
        <p:spPr>
          <a:xfrm>
            <a:off x="270817" y="3398843"/>
            <a:ext cx="2374556" cy="8681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smtClean="0"/>
              <a:t>Entidades </a:t>
            </a:r>
          </a:p>
          <a:p>
            <a:pPr marL="0" indent="0" algn="ctr">
              <a:buNone/>
            </a:pPr>
            <a:r>
              <a:rPr lang="es-ES" dirty="0" smtClean="0"/>
              <a:t>Locales</a:t>
            </a:r>
            <a:endParaRPr lang="es-ES" dirty="0"/>
          </a:p>
        </p:txBody>
      </p:sp>
      <p:sp>
        <p:nvSpPr>
          <p:cNvPr id="20" name="Marcador de contenido 3"/>
          <p:cNvSpPr txBox="1">
            <a:spLocks/>
          </p:cNvSpPr>
          <p:nvPr/>
        </p:nvSpPr>
        <p:spPr>
          <a:xfrm>
            <a:off x="538418" y="5461215"/>
            <a:ext cx="1777308" cy="7157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smtClean="0"/>
              <a:t>Ejecutivo</a:t>
            </a:r>
          </a:p>
          <a:p>
            <a:pPr marL="0" indent="0" algn="ctr">
              <a:buNone/>
            </a:pPr>
            <a:r>
              <a:rPr lang="es-ES" dirty="0" smtClean="0"/>
              <a:t>(Alcaldía)</a:t>
            </a:r>
            <a:endParaRPr lang="es-ES" dirty="0"/>
          </a:p>
        </p:txBody>
      </p:sp>
      <p:sp>
        <p:nvSpPr>
          <p:cNvPr id="21" name="Marcador de contenido 3"/>
          <p:cNvSpPr txBox="1">
            <a:spLocks/>
          </p:cNvSpPr>
          <p:nvPr/>
        </p:nvSpPr>
        <p:spPr>
          <a:xfrm>
            <a:off x="538418" y="4506229"/>
            <a:ext cx="1777308" cy="7157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smtClean="0"/>
              <a:t>Legislativo</a:t>
            </a:r>
          </a:p>
          <a:p>
            <a:pPr marL="0" indent="0" algn="ctr">
              <a:buNone/>
            </a:pPr>
            <a:r>
              <a:rPr lang="es-ES" dirty="0" smtClean="0"/>
              <a:t>(Ayuntamiento)</a:t>
            </a:r>
          </a:p>
        </p:txBody>
      </p:sp>
      <p:sp>
        <p:nvSpPr>
          <p:cNvPr id="15" name="Proceso alternativo 14"/>
          <p:cNvSpPr/>
          <p:nvPr/>
        </p:nvSpPr>
        <p:spPr>
          <a:xfrm>
            <a:off x="2645373" y="4501719"/>
            <a:ext cx="2289092" cy="708454"/>
          </a:xfrm>
          <a:prstGeom prst="flowChartAlternate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Ley Foral </a:t>
            </a:r>
            <a:r>
              <a:rPr lang="es-ES" dirty="0" smtClean="0"/>
              <a:t>6/1990 </a:t>
            </a:r>
          </a:p>
          <a:p>
            <a:pPr algn="ctr"/>
            <a:r>
              <a:rPr lang="es-ES" dirty="0" err="1" smtClean="0"/>
              <a:t>Admon</a:t>
            </a:r>
            <a:r>
              <a:rPr lang="es-ES" dirty="0" smtClean="0"/>
              <a:t> Local</a:t>
            </a:r>
            <a:endParaRPr lang="es-ES" dirty="0"/>
          </a:p>
        </p:txBody>
      </p:sp>
      <p:sp>
        <p:nvSpPr>
          <p:cNvPr id="29" name="Proceso alternativo 28"/>
          <p:cNvSpPr/>
          <p:nvPr/>
        </p:nvSpPr>
        <p:spPr>
          <a:xfrm>
            <a:off x="4425124" y="2380526"/>
            <a:ext cx="1894000" cy="1886465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Iniciativas ciudadanas ante el </a:t>
            </a:r>
            <a:r>
              <a:rPr lang="es-ES" sz="2000" dirty="0" smtClean="0"/>
              <a:t>Ayuntamiento</a:t>
            </a:r>
            <a:endParaRPr lang="es-ES" sz="2000" dirty="0"/>
          </a:p>
        </p:txBody>
      </p:sp>
      <p:sp>
        <p:nvSpPr>
          <p:cNvPr id="30" name="Proceso alternativo 29"/>
          <p:cNvSpPr/>
          <p:nvPr/>
        </p:nvSpPr>
        <p:spPr>
          <a:xfrm>
            <a:off x="6646382" y="991301"/>
            <a:ext cx="1894000" cy="614198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ILP</a:t>
            </a:r>
            <a:endParaRPr lang="es-ES" sz="2400" dirty="0"/>
          </a:p>
        </p:txBody>
      </p:sp>
      <p:sp>
        <p:nvSpPr>
          <p:cNvPr id="31" name="Proceso alternativo 30"/>
          <p:cNvSpPr/>
          <p:nvPr/>
        </p:nvSpPr>
        <p:spPr>
          <a:xfrm>
            <a:off x="6646382" y="2834073"/>
            <a:ext cx="1894000" cy="614198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Reprobación </a:t>
            </a:r>
            <a:endParaRPr lang="es-ES" sz="2400" dirty="0"/>
          </a:p>
        </p:txBody>
      </p:sp>
      <p:sp>
        <p:nvSpPr>
          <p:cNvPr id="32" name="Proceso alternativo 31"/>
          <p:cNvSpPr/>
          <p:nvPr/>
        </p:nvSpPr>
        <p:spPr>
          <a:xfrm>
            <a:off x="6646382" y="4964306"/>
            <a:ext cx="1894000" cy="614198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/>
              <a:t>Ayuntamiento</a:t>
            </a:r>
          </a:p>
          <a:p>
            <a:pPr algn="ctr"/>
            <a:r>
              <a:rPr lang="es-ES" sz="2400" dirty="0" smtClean="0"/>
              <a:t>Abierto</a:t>
            </a:r>
            <a:endParaRPr lang="es-ES" sz="2400" dirty="0"/>
          </a:p>
        </p:txBody>
      </p:sp>
      <p:sp>
        <p:nvSpPr>
          <p:cNvPr id="33" name="Proceso alternativo 32"/>
          <p:cNvSpPr/>
          <p:nvPr/>
        </p:nvSpPr>
        <p:spPr>
          <a:xfrm>
            <a:off x="8845883" y="205469"/>
            <a:ext cx="1336085" cy="1861751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/>
              <a:t>Titularidad</a:t>
            </a:r>
          </a:p>
          <a:p>
            <a:r>
              <a:rPr lang="es-ES" sz="1400" dirty="0"/>
              <a:t>Firmas</a:t>
            </a:r>
          </a:p>
          <a:p>
            <a:r>
              <a:rPr lang="es-ES" sz="1400" dirty="0"/>
              <a:t>Materia</a:t>
            </a:r>
          </a:p>
          <a:p>
            <a:r>
              <a:rPr lang="es-ES" sz="1400" dirty="0" smtClean="0"/>
              <a:t>Plazos</a:t>
            </a:r>
            <a:endParaRPr lang="es-ES" sz="1400" dirty="0"/>
          </a:p>
          <a:p>
            <a:r>
              <a:rPr lang="es-ES" sz="1400" dirty="0" smtClean="0"/>
              <a:t>No permiso $</a:t>
            </a:r>
            <a:endParaRPr lang="es-ES" sz="1400" dirty="0"/>
          </a:p>
          <a:p>
            <a:r>
              <a:rPr lang="es-ES" sz="1400" dirty="0" smtClean="0"/>
              <a:t>Retirada</a:t>
            </a:r>
            <a:endParaRPr lang="es-ES" sz="1400" dirty="0"/>
          </a:p>
        </p:txBody>
      </p:sp>
      <p:sp>
        <p:nvSpPr>
          <p:cNvPr id="34" name="Proceso alternativo 33"/>
          <p:cNvSpPr/>
          <p:nvPr/>
        </p:nvSpPr>
        <p:spPr>
          <a:xfrm>
            <a:off x="8771743" y="3448272"/>
            <a:ext cx="1706787" cy="3318854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 smtClean="0"/>
              <a:t>Una Pregunta</a:t>
            </a:r>
            <a:r>
              <a:rPr lang="es-ES" sz="1600" dirty="0" smtClean="0"/>
              <a:t> por escrito</a:t>
            </a:r>
          </a:p>
          <a:p>
            <a:r>
              <a:rPr lang="es-ES" sz="1400" dirty="0" smtClean="0"/>
              <a:t>Una Petición </a:t>
            </a:r>
            <a:r>
              <a:rPr lang="es-ES" sz="1400" dirty="0"/>
              <a:t>de </a:t>
            </a:r>
            <a:r>
              <a:rPr lang="es-ES" sz="1400" dirty="0" smtClean="0"/>
              <a:t>información</a:t>
            </a:r>
            <a:endParaRPr lang="es-ES" sz="1100" dirty="0" smtClean="0"/>
          </a:p>
          <a:p>
            <a:r>
              <a:rPr lang="es-ES" sz="1400" dirty="0" smtClean="0"/>
              <a:t>Una Interpelación</a:t>
            </a:r>
            <a:endParaRPr lang="es-ES" sz="1400" dirty="0"/>
          </a:p>
          <a:p>
            <a:r>
              <a:rPr lang="es-ES" sz="1400" dirty="0"/>
              <a:t>Una </a:t>
            </a:r>
            <a:r>
              <a:rPr lang="es-ES" sz="1400" dirty="0" smtClean="0"/>
              <a:t>Moción</a:t>
            </a:r>
            <a:endParaRPr lang="es-ES" sz="1400" dirty="0"/>
          </a:p>
          <a:p>
            <a:r>
              <a:rPr lang="es-ES" sz="1400" dirty="0"/>
              <a:t>Una Declaración </a:t>
            </a:r>
            <a:r>
              <a:rPr lang="es-ES" sz="1400" dirty="0" smtClean="0"/>
              <a:t>Institucional</a:t>
            </a:r>
            <a:endParaRPr lang="es-ES" sz="1400" dirty="0"/>
          </a:p>
          <a:p>
            <a:r>
              <a:rPr lang="es-ES" sz="1400" dirty="0"/>
              <a:t>Una Comisión de </a:t>
            </a:r>
            <a:r>
              <a:rPr lang="es-ES" sz="1400" dirty="0" smtClean="0"/>
              <a:t>Investigación </a:t>
            </a:r>
            <a:r>
              <a:rPr lang="es-ES" sz="1000" dirty="0"/>
              <a:t> </a:t>
            </a:r>
          </a:p>
        </p:txBody>
      </p:sp>
      <p:sp>
        <p:nvSpPr>
          <p:cNvPr id="35" name="Abrir llave 34"/>
          <p:cNvSpPr/>
          <p:nvPr/>
        </p:nvSpPr>
        <p:spPr>
          <a:xfrm>
            <a:off x="6399246" y="1124887"/>
            <a:ext cx="90617" cy="41303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Cerrar llave 35"/>
          <p:cNvSpPr/>
          <p:nvPr/>
        </p:nvSpPr>
        <p:spPr>
          <a:xfrm>
            <a:off x="10569146" y="607720"/>
            <a:ext cx="288324" cy="585898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Proceso alternativo 36"/>
          <p:cNvSpPr/>
          <p:nvPr/>
        </p:nvSpPr>
        <p:spPr>
          <a:xfrm>
            <a:off x="10800811" y="2516659"/>
            <a:ext cx="1302482" cy="693353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FIRMAS</a:t>
            </a:r>
          </a:p>
          <a:p>
            <a:pPr algn="ctr"/>
            <a:r>
              <a:rPr lang="es-ES" sz="1200" dirty="0" smtClean="0"/>
              <a:t>INTERNET</a:t>
            </a:r>
            <a:endParaRPr lang="es-ES" sz="1200" dirty="0"/>
          </a:p>
        </p:txBody>
      </p:sp>
      <p:sp>
        <p:nvSpPr>
          <p:cNvPr id="38" name="Proceso alternativo 37"/>
          <p:cNvSpPr/>
          <p:nvPr/>
        </p:nvSpPr>
        <p:spPr>
          <a:xfrm>
            <a:off x="10800811" y="3920314"/>
            <a:ext cx="1302482" cy="693353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ESPACIO</a:t>
            </a:r>
          </a:p>
          <a:p>
            <a:pPr algn="ctr"/>
            <a:r>
              <a:rPr lang="es-ES" sz="1200" dirty="0" smtClean="0"/>
              <a:t>WEB</a:t>
            </a:r>
            <a:endParaRPr lang="es-ES" sz="1200" dirty="0"/>
          </a:p>
        </p:txBody>
      </p:sp>
      <p:sp>
        <p:nvSpPr>
          <p:cNvPr id="39" name="Marcador de contenido 3"/>
          <p:cNvSpPr txBox="1">
            <a:spLocks/>
          </p:cNvSpPr>
          <p:nvPr/>
        </p:nvSpPr>
        <p:spPr>
          <a:xfrm>
            <a:off x="270818" y="1042336"/>
            <a:ext cx="2399838" cy="1798963"/>
          </a:xfrm>
          <a:prstGeom prst="flowChartAlternate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s-ES" dirty="0"/>
          </a:p>
        </p:txBody>
      </p:sp>
      <p:sp>
        <p:nvSpPr>
          <p:cNvPr id="40" name="Marcador de contenido 3"/>
          <p:cNvSpPr txBox="1">
            <a:spLocks/>
          </p:cNvSpPr>
          <p:nvPr/>
        </p:nvSpPr>
        <p:spPr>
          <a:xfrm>
            <a:off x="513707" y="1583718"/>
            <a:ext cx="1867028" cy="8681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smtClean="0"/>
              <a:t>Participación </a:t>
            </a:r>
          </a:p>
          <a:p>
            <a:pPr marL="0" indent="0" algn="ctr">
              <a:buNone/>
            </a:pPr>
            <a:r>
              <a:rPr lang="es-ES" dirty="0" smtClean="0"/>
              <a:t>de la Ciudadanía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71189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F19C94-39D3-4569-86F3-12CF7A737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466"/>
            <a:ext cx="10515600" cy="897476"/>
          </a:xfrm>
        </p:spPr>
        <p:txBody>
          <a:bodyPr/>
          <a:lstStyle/>
          <a:p>
            <a:pPr algn="ctr"/>
            <a:endParaRPr lang="en-US" dirty="0"/>
          </a:p>
        </p:txBody>
      </p:sp>
      <p:cxnSp>
        <p:nvCxnSpPr>
          <p:cNvPr id="6" name="Conector recto de flecha 5"/>
          <p:cNvCxnSpPr/>
          <p:nvPr/>
        </p:nvCxnSpPr>
        <p:spPr>
          <a:xfrm>
            <a:off x="1458095" y="2557458"/>
            <a:ext cx="9331" cy="7184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roceso alternativo 17"/>
          <p:cNvSpPr/>
          <p:nvPr/>
        </p:nvSpPr>
        <p:spPr>
          <a:xfrm>
            <a:off x="4657181" y="3275915"/>
            <a:ext cx="1894000" cy="1886465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Iniciativas ciudadanas ante la</a:t>
            </a:r>
          </a:p>
          <a:p>
            <a:pPr algn="ctr"/>
            <a:r>
              <a:rPr lang="es-ES" sz="2400" dirty="0"/>
              <a:t>A</a:t>
            </a:r>
            <a:r>
              <a:rPr lang="es-ES" sz="2400" dirty="0" smtClean="0"/>
              <a:t>lcaldía</a:t>
            </a:r>
            <a:endParaRPr lang="es-ES" sz="2400" dirty="0"/>
          </a:p>
        </p:txBody>
      </p:sp>
      <p:sp>
        <p:nvSpPr>
          <p:cNvPr id="19" name="Proceso alternativo 18"/>
          <p:cNvSpPr/>
          <p:nvPr/>
        </p:nvSpPr>
        <p:spPr>
          <a:xfrm>
            <a:off x="8551478" y="805491"/>
            <a:ext cx="1894000" cy="614198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Procesos deliberativos</a:t>
            </a:r>
            <a:endParaRPr lang="es-ES" dirty="0"/>
          </a:p>
        </p:txBody>
      </p:sp>
      <p:sp>
        <p:nvSpPr>
          <p:cNvPr id="24" name="Proceso alternativo 23"/>
          <p:cNvSpPr/>
          <p:nvPr/>
        </p:nvSpPr>
        <p:spPr>
          <a:xfrm>
            <a:off x="8551478" y="1881410"/>
            <a:ext cx="1894000" cy="614198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Presupuestos participativos</a:t>
            </a:r>
            <a:endParaRPr lang="es-ES" dirty="0"/>
          </a:p>
        </p:txBody>
      </p:sp>
      <p:sp>
        <p:nvSpPr>
          <p:cNvPr id="25" name="Proceso alternativo 24"/>
          <p:cNvSpPr/>
          <p:nvPr/>
        </p:nvSpPr>
        <p:spPr>
          <a:xfrm>
            <a:off x="8539985" y="3096981"/>
            <a:ext cx="1894000" cy="614198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Consultas ciudadanas</a:t>
            </a:r>
            <a:endParaRPr lang="es-ES" dirty="0"/>
          </a:p>
        </p:txBody>
      </p:sp>
      <p:sp>
        <p:nvSpPr>
          <p:cNvPr id="26" name="Proceso alternativo 25"/>
          <p:cNvSpPr/>
          <p:nvPr/>
        </p:nvSpPr>
        <p:spPr>
          <a:xfrm>
            <a:off x="6782846" y="1348261"/>
            <a:ext cx="1302482" cy="1861751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PROCESOS </a:t>
            </a:r>
          </a:p>
          <a:p>
            <a:pPr algn="ctr"/>
            <a:r>
              <a:rPr lang="es-ES" sz="1200" dirty="0" smtClean="0"/>
              <a:t>PARTICIPATIVOS</a:t>
            </a:r>
            <a:endParaRPr lang="es-ES" sz="1200" dirty="0"/>
          </a:p>
        </p:txBody>
      </p:sp>
      <p:sp>
        <p:nvSpPr>
          <p:cNvPr id="27" name="Proceso alternativo 26"/>
          <p:cNvSpPr/>
          <p:nvPr/>
        </p:nvSpPr>
        <p:spPr>
          <a:xfrm>
            <a:off x="6850303" y="5010770"/>
            <a:ext cx="2903297" cy="1105734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 smtClean="0"/>
              <a:t>Propuestas </a:t>
            </a:r>
            <a:endParaRPr lang="es-ES" dirty="0"/>
          </a:p>
        </p:txBody>
      </p:sp>
      <p:sp>
        <p:nvSpPr>
          <p:cNvPr id="3" name="Abrir llave 2"/>
          <p:cNvSpPr/>
          <p:nvPr/>
        </p:nvSpPr>
        <p:spPr>
          <a:xfrm>
            <a:off x="8244563" y="696922"/>
            <a:ext cx="133049" cy="307143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errar llave 7"/>
          <p:cNvSpPr/>
          <p:nvPr/>
        </p:nvSpPr>
        <p:spPr>
          <a:xfrm>
            <a:off x="10569146" y="607720"/>
            <a:ext cx="288324" cy="585898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Proceso alternativo 21"/>
          <p:cNvSpPr/>
          <p:nvPr/>
        </p:nvSpPr>
        <p:spPr>
          <a:xfrm>
            <a:off x="10800811" y="2516659"/>
            <a:ext cx="1302482" cy="693353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FIRMAS</a:t>
            </a:r>
          </a:p>
          <a:p>
            <a:pPr algn="ctr"/>
            <a:r>
              <a:rPr lang="es-ES" sz="1200" dirty="0" smtClean="0"/>
              <a:t>INTERNET</a:t>
            </a:r>
            <a:endParaRPr lang="es-ES" sz="1200" dirty="0"/>
          </a:p>
        </p:txBody>
      </p:sp>
      <p:sp>
        <p:nvSpPr>
          <p:cNvPr id="23" name="Proceso alternativo 22"/>
          <p:cNvSpPr/>
          <p:nvPr/>
        </p:nvSpPr>
        <p:spPr>
          <a:xfrm>
            <a:off x="10800811" y="3920314"/>
            <a:ext cx="1302482" cy="693353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ESPACIO</a:t>
            </a:r>
          </a:p>
          <a:p>
            <a:pPr algn="ctr"/>
            <a:r>
              <a:rPr lang="es-ES" sz="1200" dirty="0" smtClean="0"/>
              <a:t>WEB</a:t>
            </a:r>
            <a:endParaRPr lang="es-ES" sz="1200" dirty="0"/>
          </a:p>
        </p:txBody>
      </p:sp>
      <p:sp>
        <p:nvSpPr>
          <p:cNvPr id="28" name="Proceso alternativo 27"/>
          <p:cNvSpPr/>
          <p:nvPr/>
        </p:nvSpPr>
        <p:spPr>
          <a:xfrm>
            <a:off x="2484649" y="5002061"/>
            <a:ext cx="2104952" cy="708454"/>
          </a:xfrm>
          <a:prstGeom prst="flowChartAlternate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Ley Foral </a:t>
            </a:r>
            <a:r>
              <a:rPr lang="es-ES" dirty="0" smtClean="0"/>
              <a:t>6/1990 </a:t>
            </a:r>
          </a:p>
          <a:p>
            <a:pPr algn="ctr"/>
            <a:r>
              <a:rPr lang="es-ES" dirty="0" err="1" smtClean="0"/>
              <a:t>Admon</a:t>
            </a:r>
            <a:r>
              <a:rPr lang="es-ES" dirty="0" smtClean="0"/>
              <a:t> Local</a:t>
            </a:r>
            <a:endParaRPr lang="es-ES" dirty="0"/>
          </a:p>
        </p:txBody>
      </p:sp>
      <p:sp>
        <p:nvSpPr>
          <p:cNvPr id="29" name="Marcador de contenido 3"/>
          <p:cNvSpPr txBox="1">
            <a:spLocks/>
          </p:cNvSpPr>
          <p:nvPr/>
        </p:nvSpPr>
        <p:spPr>
          <a:xfrm>
            <a:off x="270818" y="1042336"/>
            <a:ext cx="2399838" cy="1798963"/>
          </a:xfrm>
          <a:prstGeom prst="flowChartAlternate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s-ES" dirty="0"/>
          </a:p>
        </p:txBody>
      </p:sp>
      <p:sp>
        <p:nvSpPr>
          <p:cNvPr id="30" name="Marcador de contenido 3"/>
          <p:cNvSpPr txBox="1">
            <a:spLocks/>
          </p:cNvSpPr>
          <p:nvPr/>
        </p:nvSpPr>
        <p:spPr>
          <a:xfrm>
            <a:off x="513707" y="1583718"/>
            <a:ext cx="1867028" cy="8681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smtClean="0"/>
              <a:t>Participación </a:t>
            </a:r>
          </a:p>
          <a:p>
            <a:pPr marL="0" indent="0" algn="ctr">
              <a:buNone/>
            </a:pPr>
            <a:r>
              <a:rPr lang="es-ES" dirty="0" smtClean="0"/>
              <a:t>de la Ciudadanía</a:t>
            </a:r>
            <a:endParaRPr lang="es-ES" dirty="0"/>
          </a:p>
        </p:txBody>
      </p:sp>
      <p:sp>
        <p:nvSpPr>
          <p:cNvPr id="31" name="Marcador de contenido 3"/>
          <p:cNvSpPr txBox="1">
            <a:spLocks/>
          </p:cNvSpPr>
          <p:nvPr/>
        </p:nvSpPr>
        <p:spPr>
          <a:xfrm>
            <a:off x="270817" y="3398843"/>
            <a:ext cx="2374556" cy="8681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smtClean="0"/>
              <a:t>Entidades </a:t>
            </a:r>
          </a:p>
          <a:p>
            <a:pPr marL="0" indent="0" algn="ctr">
              <a:buNone/>
            </a:pPr>
            <a:r>
              <a:rPr lang="es-ES" dirty="0" smtClean="0"/>
              <a:t>Locales</a:t>
            </a:r>
            <a:endParaRPr lang="es-ES" dirty="0"/>
          </a:p>
        </p:txBody>
      </p:sp>
      <p:sp>
        <p:nvSpPr>
          <p:cNvPr id="32" name="Marcador de contenido 3"/>
          <p:cNvSpPr txBox="1">
            <a:spLocks/>
          </p:cNvSpPr>
          <p:nvPr/>
        </p:nvSpPr>
        <p:spPr>
          <a:xfrm>
            <a:off x="538418" y="5461215"/>
            <a:ext cx="1777308" cy="7157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smtClean="0"/>
              <a:t>Ejecutivo</a:t>
            </a:r>
          </a:p>
          <a:p>
            <a:pPr marL="0" indent="0" algn="ctr">
              <a:buNone/>
            </a:pPr>
            <a:r>
              <a:rPr lang="es-ES" dirty="0" smtClean="0"/>
              <a:t>(Alcaldía)</a:t>
            </a:r>
            <a:endParaRPr lang="es-ES" dirty="0"/>
          </a:p>
        </p:txBody>
      </p:sp>
      <p:sp>
        <p:nvSpPr>
          <p:cNvPr id="33" name="Marcador de contenido 3"/>
          <p:cNvSpPr txBox="1">
            <a:spLocks/>
          </p:cNvSpPr>
          <p:nvPr/>
        </p:nvSpPr>
        <p:spPr>
          <a:xfrm>
            <a:off x="538418" y="4506229"/>
            <a:ext cx="1777308" cy="7157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smtClean="0"/>
              <a:t>Legislativo</a:t>
            </a:r>
          </a:p>
          <a:p>
            <a:pPr marL="0" indent="0" algn="ctr">
              <a:buNone/>
            </a:pPr>
            <a:r>
              <a:rPr lang="es-ES" dirty="0" smtClean="0"/>
              <a:t>(Ayuntamiento)</a:t>
            </a:r>
          </a:p>
        </p:txBody>
      </p:sp>
      <p:sp>
        <p:nvSpPr>
          <p:cNvPr id="34" name="Proceso alternativo 33"/>
          <p:cNvSpPr/>
          <p:nvPr/>
        </p:nvSpPr>
        <p:spPr>
          <a:xfrm>
            <a:off x="2484649" y="5895867"/>
            <a:ext cx="2104952" cy="708454"/>
          </a:xfrm>
          <a:prstGeom prst="flowChartAlternate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Ley Foral </a:t>
            </a:r>
            <a:r>
              <a:rPr lang="es-ES" dirty="0" smtClean="0"/>
              <a:t>17/2002 </a:t>
            </a:r>
          </a:p>
          <a:p>
            <a:pPr algn="ctr"/>
            <a:r>
              <a:rPr lang="es-ES" sz="1400" dirty="0" smtClean="0"/>
              <a:t>Consultas ámbito Local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2158556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4" grpId="0" animBg="1"/>
      <p:bldP spid="25" grpId="0" animBg="1"/>
      <p:bldP spid="26" grpId="0" animBg="1"/>
      <p:bldP spid="27" grpId="0" animBg="1"/>
      <p:bldP spid="3" grpId="0" animBg="1"/>
      <p:bldP spid="8" grpId="0" animBg="1"/>
      <p:bldP spid="22" grpId="0" animBg="1"/>
      <p:bldP spid="23" grpId="0" animBg="1"/>
      <p:bldP spid="28" grpId="0" animBg="1"/>
      <p:bldP spid="34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6416</TotalTime>
  <Words>342</Words>
  <Application>Microsoft Office PowerPoint</Application>
  <PresentationFormat>Panorámica</PresentationFormat>
  <Paragraphs>151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de Office</vt:lpstr>
      <vt:lpstr>Presentación del  “Borrador del anteproyecto de Ley Foral de Participación”</vt:lpstr>
      <vt:lpstr> Gobierno de Navarra: compromiso de Ley Foral de Participación. </vt:lpstr>
      <vt:lpstr>Índice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MUCHAS GRACIAS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“La legislación en materia de participación ciudadana”</dc:title>
  <dc:creator>%username%</dc:creator>
  <cp:lastModifiedBy>Usuario de Windows</cp:lastModifiedBy>
  <cp:revision>146</cp:revision>
  <dcterms:created xsi:type="dcterms:W3CDTF">2017-10-24T17:54:58Z</dcterms:created>
  <dcterms:modified xsi:type="dcterms:W3CDTF">2018-06-13T18:01:16Z</dcterms:modified>
</cp:coreProperties>
</file>