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4" r:id="rId3"/>
    <p:sldId id="347" r:id="rId4"/>
    <p:sldId id="358" r:id="rId5"/>
    <p:sldId id="350" r:id="rId6"/>
    <p:sldId id="353" r:id="rId7"/>
    <p:sldId id="354" r:id="rId8"/>
    <p:sldId id="355" r:id="rId9"/>
    <p:sldId id="356" r:id="rId10"/>
    <p:sldId id="357" r:id="rId11"/>
    <p:sldId id="397" r:id="rId12"/>
    <p:sldId id="398" r:id="rId13"/>
    <p:sldId id="399" r:id="rId14"/>
    <p:sldId id="406" r:id="rId15"/>
    <p:sldId id="407" r:id="rId16"/>
    <p:sldId id="412" r:id="rId17"/>
    <p:sldId id="413" r:id="rId18"/>
    <p:sldId id="415" r:id="rId19"/>
    <p:sldId id="414" r:id="rId20"/>
    <p:sldId id="416" r:id="rId21"/>
    <p:sldId id="417" r:id="rId22"/>
    <p:sldId id="390" r:id="rId23"/>
    <p:sldId id="391" r:id="rId24"/>
    <p:sldId id="418" r:id="rId25"/>
    <p:sldId id="392" r:id="rId26"/>
    <p:sldId id="376" r:id="rId27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00"/>
    <a:srgbClr val="808080"/>
    <a:srgbClr val="E300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85" autoAdjust="0"/>
  </p:normalViewPr>
  <p:slideViewPr>
    <p:cSldViewPr>
      <p:cViewPr varScale="1">
        <p:scale>
          <a:sx n="50" d="100"/>
          <a:sy n="50" d="100"/>
        </p:scale>
        <p:origin x="-96" y="-1242"/>
      </p:cViewPr>
      <p:guideLst>
        <p:guide orient="horz" pos="663"/>
        <p:guide pos="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686" y="-96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D7B3FF9-6E91-415F-8A14-7DED41ADAECD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79" rIns="91359" bIns="456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79" rIns="91359" bIns="456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AEBA847-D1A8-4CFC-A5C8-C30C883EF3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7528ED6-7609-4B8B-ADDC-802B728378B5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79" rIns="91359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79" rIns="91359" bIns="456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79" rIns="91359" bIns="456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6D21E9-A6CF-4F2A-9BE1-DF12295341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99689 h 1000"/>
              <a:gd name="T6" fmla="*/ 0 w 1000"/>
              <a:gd name="T7" fmla="*/ 1314299689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 altLang="es-ES" noProof="0" smtClean="0"/>
              <a:t>Haga clic para cambiar el estilo de título	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s-ES" altLang="es-ES" noProof="0" smtClean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F8C1-7CDF-4589-85C4-CD90A82BDB65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6FAD-E647-4525-BD42-BE0B58CF30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9B69B-1305-4B23-8092-4F614B2E6032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55F2-C7B2-4CF2-A9CC-3C067504C2F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1995-B2D0-4C07-BA38-89B09807E28E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DAC4D-7513-4F0B-81B2-7905E4CFED4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F46D6-ABBD-4CB0-A279-A887ABF091BE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EB01-4602-42F4-AFB4-CC75417250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AA02-B18B-4DE0-AA5D-A57FEF490D49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A0E4F-E148-492E-BEBE-DA47DEA4540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6B6C4-C666-4E97-9AF8-E3DDAF9E0E9E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6B608-4446-465D-9EB5-B5FF515FD41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03D2-ECCE-483D-B2CE-697EE056A62C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CC9BE-E915-4B2A-AC4B-1C21165DA4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C426-EC88-4522-B4D9-77FC3AB8586F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EF64-0F55-4AFF-AFAD-E1B8258A2D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A950-795B-4DD5-8E38-7F73422B987E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0E12-0150-4246-BD72-BB1D8D9545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B5474-9097-467E-A2C1-77ECCC67964F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4343-90A0-45CC-94CD-BC47D3B261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DD67B-7E87-4379-82D6-16743810658B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2ADB-8A74-4A96-B9A5-011D0666DC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AC84E28-EAC7-468C-9072-071988380C3C}" type="datetimeFigureOut">
              <a:rPr lang="es-ES" altLang="es-ES"/>
              <a:pPr>
                <a:defRPr/>
              </a:pPr>
              <a:t>10/05/2016</a:t>
            </a:fld>
            <a:endParaRPr lang="es-ES" altLang="es-E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B063AA-4638-49BF-AB8C-DCD32DF50D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siduos@navarra.es" TargetMode="External"/><Relationship Id="rId2" Type="http://schemas.openxmlformats.org/officeDocument/2006/relationships/hyperlink" Target="http://www.pigrn2025.navarra.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e_Microsoft_Office_Word_97-2003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Documento_de_Microsoft_Office_Word_97-20033.doc"/><Relationship Id="rId4" Type="http://schemas.openxmlformats.org/officeDocument/2006/relationships/oleObject" Target="../embeddings/Documento_de_Microsoft_Office_Word_97-20032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o_de_Microsoft_Office_Word_97-20034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Documento_de_Microsoft_Office_Word_97-20036.doc"/><Relationship Id="rId4" Type="http://schemas.openxmlformats.org/officeDocument/2006/relationships/oleObject" Target="../embeddings/Documento_de_Microsoft_Office_Word_97-20035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5 CuadroTexto"/>
          <p:cNvSpPr txBox="1">
            <a:spLocks noChangeArrowheads="1"/>
          </p:cNvSpPr>
          <p:nvPr/>
        </p:nvSpPr>
        <p:spPr bwMode="auto">
          <a:xfrm>
            <a:off x="642938" y="1643063"/>
            <a:ext cx="70723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</a:pPr>
            <a:r>
              <a:rPr lang="es-ES" altLang="es-ES" sz="4000" b="1">
                <a:solidFill>
                  <a:srgbClr val="E30009"/>
                </a:solidFill>
                <a:latin typeface="Calibri" pitchFamily="34" charset="0"/>
              </a:rPr>
              <a:t>Proceso de elaboración</a:t>
            </a:r>
            <a:r>
              <a:rPr lang="es-ES" altLang="es-ES" sz="4000" b="1">
                <a:latin typeface="Calibri" pitchFamily="34" charset="0"/>
              </a:rPr>
              <a:t> del Plan Integrado de Gestión de Residuos de Navarra 2025</a:t>
            </a:r>
          </a:p>
        </p:txBody>
      </p:sp>
      <p:pic>
        <p:nvPicPr>
          <p:cNvPr id="15362" name="7 Imagen" descr="logo gobier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5734050"/>
            <a:ext cx="29352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37288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2357438" y="3629025"/>
            <a:ext cx="678656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eu-ES" sz="4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Nafarroako Hondakinak Kudeatzeko 2015 aldiko Plan Integratua </a:t>
            </a:r>
            <a:r>
              <a:rPr lang="eu-ES" sz="4000" b="1" i="1" dirty="0">
                <a:solidFill>
                  <a:srgbClr val="E30009"/>
                </a:solidFill>
                <a:latin typeface="Calibri" pitchFamily="34" charset="0"/>
              </a:rPr>
              <a:t>prestatzeko Prozesua</a:t>
            </a:r>
            <a:endParaRPr lang="es-ES" altLang="es-ES" sz="40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5 CuadroTexto"/>
          <p:cNvSpPr txBox="1">
            <a:spLocks noChangeArrowheads="1"/>
          </p:cNvSpPr>
          <p:nvPr/>
        </p:nvSpPr>
        <p:spPr bwMode="auto">
          <a:xfrm>
            <a:off x="611188" y="1773238"/>
            <a:ext cx="7129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pic>
        <p:nvPicPr>
          <p:cNvPr id="94210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5 Marcador de contenido"/>
          <p:cNvSpPr>
            <a:spLocks/>
          </p:cNvSpPr>
          <p:nvPr/>
        </p:nvSpPr>
        <p:spPr bwMode="auto">
          <a:xfrm>
            <a:off x="539750" y="1773238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VERSIÓN INICIAL PIGRN 2025</a:t>
            </a:r>
          </a:p>
          <a:p>
            <a:pPr marL="469900" indent="-469900" algn="ct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E30009"/>
                </a:solidFill>
              </a:rPr>
              <a:t>30 DE JUNIO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3200" b="1">
              <a:solidFill>
                <a:srgbClr val="E30009"/>
              </a:solidFill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EXPOSICIÓN PÚBLICA</a:t>
            </a:r>
          </a:p>
          <a:p>
            <a:pPr marL="469900" indent="-469900" algn="ct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" sz="3200" b="1">
                <a:solidFill>
                  <a:srgbClr val="E30009"/>
                </a:solidFill>
              </a:rPr>
              <a:t>DESDE 01 DE JULIO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s-ES" sz="3200" b="1">
              <a:solidFill>
                <a:srgbClr val="E30009"/>
              </a:solidFill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VERSIÓN DEFINITIVA PIGRN 2025</a:t>
            </a:r>
          </a:p>
          <a:p>
            <a:pPr marL="469900" indent="-469900" algn="ct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" sz="3200" b="1">
                <a:solidFill>
                  <a:srgbClr val="E30009"/>
                </a:solidFill>
              </a:rPr>
              <a:t>OCTUBRE 2016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3200" b="1">
              <a:solidFill>
                <a:srgbClr val="E30009"/>
              </a:solidFill>
            </a:endParaRP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190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187450" y="260350"/>
            <a:ext cx="7456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Retorno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s-ES" altLang="es-ES" sz="2400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Itzulera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225" y="5783263"/>
            <a:ext cx="29384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1 Rectángulo"/>
          <p:cNvSpPr>
            <a:spLocks noChangeArrowheads="1"/>
          </p:cNvSpPr>
          <p:nvPr/>
        </p:nvSpPr>
        <p:spPr bwMode="auto">
          <a:xfrm>
            <a:off x="3071802" y="3786190"/>
            <a:ext cx="58578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u-ES" altLang="es-ES" sz="3600" b="1" i="1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Lehenengo zatia: </a:t>
            </a:r>
          </a:p>
          <a:p>
            <a:r>
              <a:rPr lang="eu-ES" altLang="es-ES" sz="3600" b="1" i="1" dirty="0" err="1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Gobernantza</a:t>
            </a:r>
            <a:r>
              <a:rPr lang="eu-ES" altLang="es-ES" sz="3600" b="1" i="1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: </a:t>
            </a:r>
            <a:r>
              <a:rPr lang="eu-ES" altLang="es-ES" sz="36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etxeko </a:t>
            </a:r>
            <a:r>
              <a:rPr lang="eu-ES" altLang="es-ES" sz="36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hondakinak. </a:t>
            </a:r>
            <a:r>
              <a:rPr lang="eu-ES" altLang="es-ES" sz="36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Oinarrizko ildoak</a:t>
            </a:r>
            <a:endParaRPr lang="eu-ES" altLang="es-ES" sz="3600" b="1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76" name="2 Rectángulo"/>
          <p:cNvSpPr>
            <a:spLocks noChangeArrowheads="1"/>
          </p:cNvSpPr>
          <p:nvPr/>
        </p:nvSpPr>
        <p:spPr bwMode="auto">
          <a:xfrm>
            <a:off x="785786" y="1857364"/>
            <a:ext cx="6000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s-ES" sz="3600" b="1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Primera parte: </a:t>
            </a:r>
          </a:p>
          <a:p>
            <a:r>
              <a:rPr lang="es-ES" altLang="es-ES" sz="3600" b="1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Gobernanza</a:t>
            </a:r>
            <a:r>
              <a:rPr lang="es-ES" altLang="es-ES" sz="3600" b="1" dirty="0" smtClean="0">
                <a:latin typeface="Calibri" pitchFamily="34" charset="0"/>
              </a:rPr>
              <a:t> en residuos domésticos. </a:t>
            </a:r>
            <a:r>
              <a:rPr lang="es-ES" altLang="es-ES" sz="3600" b="1" dirty="0">
                <a:latin typeface="Calibri" pitchFamily="34" charset="0"/>
              </a:rPr>
              <a:t>Líneas básicas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5 Rectángulo"/>
          <p:cNvSpPr>
            <a:spLocks noChangeArrowheads="1"/>
          </p:cNvSpPr>
          <p:nvPr/>
        </p:nvSpPr>
        <p:spPr bwMode="auto">
          <a:xfrm>
            <a:off x="1285852" y="357166"/>
            <a:ext cx="6050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dirty="0">
                <a:latin typeface="Calibri" pitchFamily="34" charset="0"/>
              </a:rPr>
              <a:t>Situación actual de gestión </a:t>
            </a:r>
            <a:r>
              <a:rPr lang="es-ES" altLang="es-ES" sz="3600" dirty="0" smtClean="0">
                <a:latin typeface="Calibri" pitchFamily="34" charset="0"/>
              </a:rPr>
              <a:t>RSU</a:t>
            </a:r>
          </a:p>
          <a:p>
            <a:r>
              <a:rPr lang="eu-ES" altLang="es-ES" sz="36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HHS: egungo kudeaketa egoera</a:t>
            </a:r>
            <a:endParaRPr lang="es-ES" altLang="es-ES" sz="3600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5 Imagen" descr="circul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27" y="709597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3454" y="1659879"/>
            <a:ext cx="7910512" cy="28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 ámbitos de gestión: tratamiento y recogida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Con tarifas diferenciadas para ambos servicios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Tarifa de tratamiento igual para todo el ámbito del Consorcio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entidades de tratamiento de residuos: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Consorcio (Gobierno de Navarra y 15 mancomunidades).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Mancomunidad de la Comarca de Pamplona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 entidades recogida de residuos, mancomunidades: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14348" y="4500570"/>
            <a:ext cx="850109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s-ES" sz="1400" kern="0" dirty="0" err="1" smtClean="0"/>
              <a:t>Bidausi</a:t>
            </a:r>
            <a:endParaRPr lang="es-ES" sz="1400" kern="0" dirty="0" smtClean="0"/>
          </a:p>
          <a:p>
            <a:pPr lvl="1">
              <a:spcAft>
                <a:spcPts val="600"/>
              </a:spcAft>
            </a:pPr>
            <a:r>
              <a:rPr lang="es-ES" sz="1400" kern="0" dirty="0" err="1" smtClean="0"/>
              <a:t>Esca</a:t>
            </a:r>
            <a:r>
              <a:rPr lang="es-ES" sz="1400" kern="0" dirty="0" smtClean="0"/>
              <a:t>-Salazar</a:t>
            </a:r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Irati</a:t>
            </a:r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Comarca de Sangüesa</a:t>
            </a:r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Alto </a:t>
            </a:r>
            <a:r>
              <a:rPr lang="es-ES" sz="1400" kern="0" dirty="0" err="1" smtClean="0"/>
              <a:t>Araxes</a:t>
            </a:r>
            <a:endParaRPr lang="es-ES" sz="1400" kern="0" dirty="0" smtClean="0"/>
          </a:p>
          <a:p>
            <a:pPr lvl="1">
              <a:spcAft>
                <a:spcPts val="600"/>
              </a:spcAft>
            </a:pPr>
            <a:endParaRPr lang="es-ES" sz="1400" kern="0" dirty="0" smtClean="0"/>
          </a:p>
          <a:p>
            <a:pPr lvl="1">
              <a:spcAft>
                <a:spcPts val="600"/>
              </a:spcAft>
            </a:pPr>
            <a:r>
              <a:rPr lang="es-ES" sz="1400" kern="0" dirty="0" err="1" smtClean="0"/>
              <a:t>Bortziriak</a:t>
            </a:r>
            <a:endParaRPr lang="es-ES" sz="1400" kern="0" dirty="0" smtClean="0"/>
          </a:p>
          <a:p>
            <a:pPr lvl="1">
              <a:spcAft>
                <a:spcPts val="600"/>
              </a:spcAft>
            </a:pPr>
            <a:r>
              <a:rPr lang="es-ES" sz="1400" kern="0" dirty="0" err="1" smtClean="0"/>
              <a:t>Malerreka</a:t>
            </a:r>
            <a:endParaRPr lang="es-ES" sz="1400" kern="0" dirty="0" smtClean="0"/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Baztan</a:t>
            </a:r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Mendialdea</a:t>
            </a:r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Sakana</a:t>
            </a:r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Comarca de Pamplona</a:t>
            </a:r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Montejurra</a:t>
            </a:r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Valdizarbe</a:t>
            </a:r>
          </a:p>
          <a:p>
            <a:pPr lvl="1">
              <a:spcAft>
                <a:spcPts val="600"/>
              </a:spcAft>
            </a:pPr>
            <a:r>
              <a:rPr lang="es-ES" sz="1400" kern="0" dirty="0" err="1" smtClean="0"/>
              <a:t>Mairaga</a:t>
            </a:r>
            <a:endParaRPr lang="es-ES" sz="1400" kern="0" dirty="0" smtClean="0"/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Ribera Alta</a:t>
            </a:r>
          </a:p>
          <a:p>
            <a:pPr lvl="1">
              <a:spcAft>
                <a:spcPts val="600"/>
              </a:spcAft>
            </a:pPr>
            <a:r>
              <a:rPr lang="es-ES" sz="1400" kern="0" dirty="0" smtClean="0"/>
              <a:t>Ribera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57290" y="357166"/>
            <a:ext cx="7358114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Situación futura de gestión</a:t>
            </a:r>
          </a:p>
          <a:p>
            <a:pPr eaLnBrk="1" hangingPunct="1">
              <a:defRPr/>
            </a:pPr>
            <a:r>
              <a:rPr lang="eu-ES" altLang="es-ES" sz="36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Etorkizuneko kudeaketaren egoera</a:t>
            </a:r>
            <a:endParaRPr lang="es-ES" altLang="es-ES" sz="3600" i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8" name="4 Imagen" descr="circul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27" y="709597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34" y="1643050"/>
            <a:ext cx="8643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Nueva denominación: transporte y tratamiento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Servicio de transporte de basuras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= servicio de recogida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Servicio de tratamiento de basuras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= transferencia, tratamiento y vertido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Líneas básicas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Gestión pública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Nivel del servicio homogéneo en todo el territorio de Navarra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Coste uniforme del servicio de residuos domésticos y comerciales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Pago por generación (según cantidad y calidad)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Ley de Residuos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Modelo similar a la ley de saneamiento cuyo objeto sería garantizar, de forma coordinada entre el Gobierno de Navarra y las entidades locales, el transporte, el tratamiento y recuperación de los residuos del ámbito urbano en la Comunidad Foral de Navarra.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Que organice formas de coordinación y defina los recursos económicos necesarios.</a:t>
            </a: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57290" y="428604"/>
            <a:ext cx="7072362" cy="107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Fiscalidad futura</a:t>
            </a:r>
          </a:p>
          <a:p>
            <a:pPr eaLnBrk="1" hangingPunct="1">
              <a:defRPr/>
            </a:pPr>
            <a:r>
              <a:rPr lang="eu-ES" altLang="es-ES" sz="36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Etorkizuneko fiskalitatea</a:t>
            </a:r>
            <a:r>
              <a:rPr lang="es-ES" altLang="es-ES" sz="36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0" name="4 Imagen" descr="circul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27" y="785794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472" y="1714488"/>
            <a:ext cx="79105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Tasas o tarifas: 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De transporte (recogida): Afecta al servicio de transporte (recogida)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De tratamiento: Afecta al servicio de tratamiento. En función de la calidad y cantidad de cada una de las fracciones obtenidas por los sistemas de recogida selectiva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Cánones: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Impuesto que grave la eliminación en vertedero: Se destinará a la implantación de las medidas necesarias para alcanzar los objetivos recogidos en el PIGRN. Su importe y destino se revisará periódicamente en base al resultados de los indicadores de cumplimiento del PIGRN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Podrán establecerse otros que permitan financiar el cumplimiento de todos aquellos aspectos recogidos en el PIGRN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41800" y="620713"/>
            <a:ext cx="47942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ES" sz="2000" b="1" kern="0" dirty="0" smtClean="0">
              <a:solidFill>
                <a:srgbClr val="D3154E"/>
              </a:solidFill>
            </a:endParaRPr>
          </a:p>
        </p:txBody>
      </p:sp>
      <p:pic>
        <p:nvPicPr>
          <p:cNvPr id="8" name="4 Imagen" descr="circul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09597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4414" y="357166"/>
            <a:ext cx="7858148" cy="107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Modelos actuales otras comunidades </a:t>
            </a:r>
          </a:p>
          <a:p>
            <a:pPr eaLnBrk="1" hangingPunct="1">
              <a:defRPr/>
            </a:pPr>
            <a:r>
              <a:rPr lang="eu-ES" altLang="es-ES" sz="32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Beste erkidego batzuetako egungo ereduak</a:t>
            </a:r>
            <a:endParaRPr lang="es-ES" altLang="es-ES" sz="32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71472" y="1695040"/>
            <a:ext cx="8358246" cy="44486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sz="1800" b="1" dirty="0" smtClean="0"/>
              <a:t>Consorcio de Residuos de la Rioja</a:t>
            </a:r>
          </a:p>
          <a:p>
            <a:pPr lvl="1">
              <a:spcAft>
                <a:spcPts val="600"/>
              </a:spcAft>
            </a:pPr>
            <a:r>
              <a:rPr lang="es-ES" sz="1400" dirty="0" smtClean="0"/>
              <a:t>Gobierno y Entidades Locales. Ponderación de voto en la Asamblea General: Gobierno 40%, Entidades Locales 60%.</a:t>
            </a:r>
          </a:p>
          <a:p>
            <a:pPr>
              <a:spcAft>
                <a:spcPts val="600"/>
              </a:spcAft>
            </a:pPr>
            <a:r>
              <a:rPr lang="es-ES" sz="1800" b="1" dirty="0" smtClean="0"/>
              <a:t>Medio Ambiente de Cantabria (MARE)</a:t>
            </a:r>
          </a:p>
          <a:p>
            <a:pPr lvl="1">
              <a:spcAft>
                <a:spcPts val="600"/>
              </a:spcAft>
            </a:pPr>
            <a:r>
              <a:rPr lang="es-ES" sz="1400" dirty="0" smtClean="0"/>
              <a:t>Gobierno: 100% </a:t>
            </a:r>
          </a:p>
          <a:p>
            <a:pPr>
              <a:spcAft>
                <a:spcPts val="600"/>
              </a:spcAft>
            </a:pPr>
            <a:r>
              <a:rPr lang="es-ES" sz="1800" b="1" dirty="0" smtClean="0"/>
              <a:t>Agencia de Residuos de Cataluña (ARC)</a:t>
            </a:r>
          </a:p>
          <a:p>
            <a:pPr lvl="1">
              <a:spcAft>
                <a:spcPts val="600"/>
              </a:spcAft>
            </a:pPr>
            <a:r>
              <a:rPr lang="es-ES" sz="1400" dirty="0" smtClean="0"/>
              <a:t> Gobierno: 100 % </a:t>
            </a:r>
          </a:p>
          <a:p>
            <a:pPr lvl="1">
              <a:spcAft>
                <a:spcPts val="600"/>
              </a:spcAft>
            </a:pPr>
            <a:r>
              <a:rPr lang="es-ES" sz="1400" b="1" dirty="0" smtClean="0"/>
              <a:t>Fondo de Gestión de Residuos </a:t>
            </a:r>
            <a:r>
              <a:rPr lang="es-ES" sz="1400" dirty="0" smtClean="0"/>
              <a:t>(Destinado a financiar las operaciones de gestión de los residuos y el programa general de residuos de Cataluña). Junta de Gobierno compuesta de forma paritaria entre la ARC y los representantes de las Entidades Locales.</a:t>
            </a:r>
          </a:p>
          <a:p>
            <a:pPr lvl="0">
              <a:spcAft>
                <a:spcPts val="60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Consorcio de Residuos de Gipuzkoa (GHK)</a:t>
            </a:r>
          </a:p>
          <a:p>
            <a:pPr lvl="1">
              <a:spcAft>
                <a:spcPts val="600"/>
              </a:spcAft>
            </a:pPr>
            <a:r>
              <a:rPr lang="es-ES" sz="1400" dirty="0" smtClean="0"/>
              <a:t>Gobierno: 33 % </a:t>
            </a:r>
          </a:p>
          <a:p>
            <a:pPr lvl="1">
              <a:spcAft>
                <a:spcPts val="600"/>
              </a:spcAft>
            </a:pPr>
            <a:r>
              <a:rPr lang="es-ES" sz="1400" dirty="0" smtClean="0"/>
              <a:t>Entidades Locales: 67 %</a:t>
            </a:r>
            <a:endParaRPr lang="es-ES" sz="2000" dirty="0" smtClean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 descr="circul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09597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4414" y="357166"/>
            <a:ext cx="7858148" cy="107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Modelos de gestión estudiados</a:t>
            </a:r>
          </a:p>
          <a:p>
            <a:pPr eaLnBrk="1" hangingPunct="1">
              <a:defRPr/>
            </a:pPr>
            <a:r>
              <a:rPr lang="eu-ES" altLang="es-ES" sz="32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Aztertutako kudeaketa ereduak</a:t>
            </a:r>
            <a:endParaRPr lang="es-ES" altLang="es-ES" sz="32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24" y="1722157"/>
            <a:ext cx="8219318" cy="50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 descr="circul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09597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4414" y="357166"/>
            <a:ext cx="7858148" cy="107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Modelos de gestión estudiados</a:t>
            </a:r>
          </a:p>
          <a:p>
            <a:pPr eaLnBrk="1" hangingPunct="1">
              <a:defRPr/>
            </a:pPr>
            <a:r>
              <a:rPr lang="eu-ES" altLang="es-ES" sz="32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Aztertutako kudeaketa ereduak</a:t>
            </a:r>
            <a:endParaRPr lang="es-ES" altLang="es-ES" sz="32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05433"/>
            <a:ext cx="7757377" cy="515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 descr="circul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09597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4414" y="357166"/>
            <a:ext cx="7858148" cy="107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Modelos de gestión estudiados</a:t>
            </a:r>
          </a:p>
          <a:p>
            <a:pPr eaLnBrk="1" hangingPunct="1">
              <a:defRPr/>
            </a:pPr>
            <a:r>
              <a:rPr lang="eu-ES" altLang="es-ES" sz="32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Aztertutako kudeaketa ereduak</a:t>
            </a:r>
            <a:endParaRPr lang="es-ES" altLang="es-ES" sz="32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97754"/>
            <a:ext cx="8215153" cy="50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 descr="circul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09597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4414" y="357166"/>
            <a:ext cx="7858148" cy="107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Modelos de gestión estudiados</a:t>
            </a:r>
          </a:p>
          <a:p>
            <a:pPr eaLnBrk="1" hangingPunct="1">
              <a:defRPr/>
            </a:pPr>
            <a:r>
              <a:rPr lang="eu-ES" altLang="es-ES" sz="32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Aztertutako kudeaketa ereduak</a:t>
            </a:r>
            <a:endParaRPr lang="es-ES" altLang="es-ES" sz="32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58" y="1714488"/>
            <a:ext cx="8328326" cy="51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14438" y="428625"/>
            <a:ext cx="6572250" cy="1000125"/>
          </a:xfrm>
        </p:spPr>
        <p:txBody>
          <a:bodyPr/>
          <a:lstStyle/>
          <a:p>
            <a:pPr>
              <a:defRPr/>
            </a:pPr>
            <a: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  <a:t>¿Que vamos a hacer hoy?</a:t>
            </a:r>
            <a:b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</a:br>
            <a:r>
              <a:rPr lang="es-ES" sz="3600" i="1" kern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Zer</a:t>
            </a:r>
            <a:r>
              <a:rPr lang="es-ES" sz="3600" i="1" kern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s-ES" sz="3600" i="1" kern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egingo</a:t>
            </a:r>
            <a:r>
              <a:rPr lang="es-ES" sz="3600" i="1" kern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s-ES" sz="3600" i="1" kern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dugu</a:t>
            </a:r>
            <a:r>
              <a:rPr lang="es-ES" sz="3600" i="1" kern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s-ES" sz="3600" i="1" kern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gaur</a:t>
            </a:r>
            <a:r>
              <a:rPr lang="es-ES" sz="3600" i="1" kern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?</a:t>
            </a:r>
            <a:endParaRPr lang="es-ES" sz="3600" i="1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16386" name="5 Marcador de contenido"/>
          <p:cNvSpPr>
            <a:spLocks noGrp="1"/>
          </p:cNvSpPr>
          <p:nvPr>
            <p:ph idx="1"/>
          </p:nvPr>
        </p:nvSpPr>
        <p:spPr>
          <a:xfrm>
            <a:off x="571500" y="1643050"/>
            <a:ext cx="8358218" cy="4391025"/>
          </a:xfrm>
        </p:spPr>
        <p:txBody>
          <a:bodyPr/>
          <a:lstStyle/>
          <a:p>
            <a:r>
              <a:rPr lang="en-US" sz="2000" b="1" dirty="0" err="1" smtClean="0"/>
              <a:t>Objetivos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reunión</a:t>
            </a:r>
            <a:endParaRPr lang="es-ES" sz="2000" dirty="0" smtClean="0"/>
          </a:p>
          <a:p>
            <a:pPr lvl="1"/>
            <a:r>
              <a:rPr lang="es-ES_tradnl" sz="1800" dirty="0" smtClean="0"/>
              <a:t>Presentar las líneas maestras referidas gobernanza del borrador del PIGRN 2025 sometido a debate.</a:t>
            </a:r>
            <a:endParaRPr lang="es-ES" sz="1800" dirty="0" smtClean="0"/>
          </a:p>
          <a:p>
            <a:pPr lvl="1"/>
            <a:r>
              <a:rPr lang="es-ES_tradnl" sz="1800" dirty="0" smtClean="0"/>
              <a:t>Corregir, matizar y completar las medidas propuestas sobre </a:t>
            </a:r>
            <a:r>
              <a:rPr lang="es-ES_tradnl" sz="1800" dirty="0" err="1" smtClean="0"/>
              <a:t>gobernaza</a:t>
            </a:r>
            <a:r>
              <a:rPr lang="es-ES_tradnl" sz="1800" dirty="0" smtClean="0"/>
              <a:t> en el borrador del PIGRN 2025 sometido a debate.</a:t>
            </a:r>
            <a:endParaRPr lang="es-ES_tradnl" sz="1600" dirty="0" smtClean="0"/>
          </a:p>
          <a:p>
            <a:r>
              <a:rPr lang="es-ES" sz="2000" b="1" dirty="0" smtClean="0"/>
              <a:t>¿Cómo?</a:t>
            </a:r>
          </a:p>
          <a:p>
            <a:pPr lvl="1"/>
            <a:r>
              <a:rPr lang="es-ES" sz="1800" dirty="0" smtClean="0"/>
              <a:t>Combinando debate en pequeño y gran grupo con reflexión individual.</a:t>
            </a:r>
          </a:p>
          <a:p>
            <a:pPr lvl="1"/>
            <a:r>
              <a:rPr lang="es-ES" sz="1800" dirty="0" smtClean="0"/>
              <a:t>Revisando el conjunto de medidas de plan para valorar necesidades de matización o mejora</a:t>
            </a:r>
          </a:p>
          <a:p>
            <a:pPr lvl="1"/>
            <a:r>
              <a:rPr lang="es-ES" sz="1800" dirty="0" smtClean="0"/>
              <a:t>Aportando propuestas concretas y recogiendo las opiniones y visiones en unas fichas de trabajo</a:t>
            </a:r>
          </a:p>
          <a:p>
            <a:pPr lvl="2"/>
            <a:endParaRPr lang="es-ES" sz="1800" dirty="0" smtClean="0"/>
          </a:p>
        </p:txBody>
      </p:sp>
      <p:pic>
        <p:nvPicPr>
          <p:cNvPr id="16387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7096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 descr="circul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09597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4414" y="357166"/>
            <a:ext cx="7858148" cy="107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Modelos de gestión estudiados</a:t>
            </a:r>
          </a:p>
          <a:p>
            <a:pPr eaLnBrk="1" hangingPunct="1">
              <a:defRPr/>
            </a:pPr>
            <a:r>
              <a:rPr lang="eu-ES" altLang="es-ES" sz="32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Aztertutako kudeaketa ereduak</a:t>
            </a:r>
            <a:endParaRPr lang="es-ES" altLang="es-ES" sz="32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96" y="1785004"/>
            <a:ext cx="878586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 descr="circul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09597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4414" y="357166"/>
            <a:ext cx="7858148" cy="107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Modelos de gestión estudiados</a:t>
            </a:r>
          </a:p>
          <a:p>
            <a:pPr eaLnBrk="1" hangingPunct="1">
              <a:defRPr/>
            </a:pPr>
            <a:r>
              <a:rPr lang="eu-ES" altLang="es-ES" sz="32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Aztertutako kudeaketa ereduak</a:t>
            </a:r>
            <a:endParaRPr lang="es-ES" altLang="es-ES" sz="32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54" y="1785926"/>
            <a:ext cx="877824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body" idx="1"/>
          </p:nvPr>
        </p:nvSpPr>
        <p:spPr>
          <a:xfrm>
            <a:off x="571500" y="2071688"/>
            <a:ext cx="6572250" cy="128587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3600" b="1" kern="1200" dirty="0" smtClean="0">
                <a:solidFill>
                  <a:srgbClr val="FF0000"/>
                </a:solidFill>
                <a:latin typeface="Calibri" pitchFamily="34" charset="0"/>
              </a:rPr>
              <a:t>Segunda </a:t>
            </a:r>
            <a:r>
              <a:rPr lang="es-ES" sz="3600" b="1" kern="1200" dirty="0">
                <a:solidFill>
                  <a:srgbClr val="FF0000"/>
                </a:solidFill>
                <a:latin typeface="Calibri" pitchFamily="34" charset="0"/>
              </a:rPr>
              <a:t>parte: </a:t>
            </a:r>
            <a:r>
              <a:rPr lang="es-ES" sz="3600" b="1" kern="1200" dirty="0" smtClean="0">
                <a:latin typeface="Calibri" pitchFamily="34" charset="0"/>
              </a:rPr>
              <a:t>Trabajo de aportación colectiva</a:t>
            </a:r>
            <a:endParaRPr lang="es-ES" sz="3600" b="1" i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4 Subtítulo"/>
          <p:cNvSpPr txBox="1">
            <a:spLocks/>
          </p:cNvSpPr>
          <p:nvPr/>
        </p:nvSpPr>
        <p:spPr bwMode="auto">
          <a:xfrm>
            <a:off x="2857500" y="3929063"/>
            <a:ext cx="5786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buClr>
                <a:schemeClr val="accent2"/>
              </a:buClr>
              <a:defRPr/>
            </a:pPr>
            <a:r>
              <a:rPr lang="es-ES" sz="3600" b="1" i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Bigarren</a:t>
            </a:r>
            <a:r>
              <a:rPr lang="es-ES" sz="3600" b="1" i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es-ES" sz="3600" b="1" i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zatia</a:t>
            </a:r>
            <a:r>
              <a:rPr lang="es-ES" sz="3600" b="1" i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: </a:t>
            </a:r>
            <a:r>
              <a:rPr lang="es-ES" sz="3600" b="1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Ekarpen</a:t>
            </a:r>
            <a:r>
              <a:rPr lang="es-ES" sz="36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s-ES" sz="3600" b="1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kolektiboko</a:t>
            </a:r>
            <a:r>
              <a:rPr lang="es-ES" sz="36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 lana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14438" y="357188"/>
            <a:ext cx="6572250" cy="1071562"/>
          </a:xfrm>
        </p:spPr>
        <p:txBody>
          <a:bodyPr/>
          <a:lstStyle/>
          <a:p>
            <a:pPr>
              <a:defRPr/>
            </a:pPr>
            <a: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  <a:t>Cuestiones </a:t>
            </a:r>
            <a:r>
              <a:rPr lang="es-ES" sz="3600" kern="1200" dirty="0">
                <a:solidFill>
                  <a:srgbClr val="E30009"/>
                </a:solidFill>
                <a:latin typeface="Calibri" pitchFamily="34" charset="0"/>
                <a:ea typeface="+mn-ea"/>
              </a:rPr>
              <a:t>para el </a:t>
            </a:r>
            <a: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  <a:t>debate</a:t>
            </a:r>
            <a:b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</a:br>
            <a:r>
              <a:rPr lang="es-ES" sz="3600" i="1" kern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Eztabaidarako</a:t>
            </a:r>
            <a:r>
              <a:rPr lang="es-ES" sz="3600" i="1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s-ES" sz="3600" i="1" kern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galderak</a:t>
            </a:r>
            <a:endParaRPr lang="es-ES" sz="3600" i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41987" name="5 Marcador de contenido"/>
          <p:cNvSpPr>
            <a:spLocks noGrp="1"/>
          </p:cNvSpPr>
          <p:nvPr>
            <p:ph idx="1"/>
          </p:nvPr>
        </p:nvSpPr>
        <p:spPr>
          <a:xfrm>
            <a:off x="642964" y="1643050"/>
            <a:ext cx="7715250" cy="4500563"/>
          </a:xfrm>
        </p:spPr>
        <p:txBody>
          <a:bodyPr/>
          <a:lstStyle/>
          <a:p>
            <a:pPr lvl="0"/>
            <a:r>
              <a:rPr lang="es-ES" sz="3200" dirty="0" smtClean="0"/>
              <a:t>Cuestiones generales:</a:t>
            </a:r>
          </a:p>
          <a:p>
            <a:pPr lvl="1"/>
            <a:r>
              <a:rPr lang="es-ES" sz="2400" dirty="0" smtClean="0"/>
              <a:t>¿Estamos de acuerdo en una gestión única  de tipo público?</a:t>
            </a:r>
          </a:p>
          <a:p>
            <a:pPr lvl="1"/>
            <a:r>
              <a:rPr lang="es-ES" sz="2400" dirty="0" smtClean="0"/>
              <a:t>¿Debe promoverse una ley de residuos? ¿Qué enfoque debe tener?</a:t>
            </a:r>
          </a:p>
          <a:p>
            <a:pPr lvl="2"/>
            <a:r>
              <a:rPr lang="es-ES" sz="2100" dirty="0" smtClean="0"/>
              <a:t>¿Para qué? Objetivos</a:t>
            </a:r>
          </a:p>
          <a:p>
            <a:pPr lvl="2"/>
            <a:r>
              <a:rPr lang="es-ES" sz="2100" dirty="0" smtClean="0"/>
              <a:t>¿Con qué contenidos?</a:t>
            </a:r>
          </a:p>
          <a:p>
            <a:r>
              <a:rPr lang="es-ES" sz="3100" dirty="0" smtClean="0"/>
              <a:t>Aportaciones sobre modelos concretos de gobernanza, en su caso.</a:t>
            </a:r>
          </a:p>
          <a:p>
            <a:pPr lvl="2"/>
            <a:endParaRPr lang="es-ES" sz="2100" dirty="0" smtClean="0"/>
          </a:p>
        </p:txBody>
      </p:sp>
      <p:pic>
        <p:nvPicPr>
          <p:cNvPr id="129027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14438" y="357188"/>
            <a:ext cx="6572250" cy="1071562"/>
          </a:xfrm>
        </p:spPr>
        <p:txBody>
          <a:bodyPr/>
          <a:lstStyle/>
          <a:p>
            <a:pPr>
              <a:defRPr/>
            </a:pPr>
            <a: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  <a:t>Cuestiones </a:t>
            </a:r>
            <a:r>
              <a:rPr lang="es-ES" sz="3600" kern="1200" dirty="0">
                <a:solidFill>
                  <a:srgbClr val="E30009"/>
                </a:solidFill>
                <a:latin typeface="Calibri" pitchFamily="34" charset="0"/>
                <a:ea typeface="+mn-ea"/>
              </a:rPr>
              <a:t>para el </a:t>
            </a:r>
            <a: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  <a:t>debate</a:t>
            </a:r>
            <a:br>
              <a:rPr lang="es-ES" sz="3600" kern="1200" dirty="0" smtClean="0">
                <a:solidFill>
                  <a:srgbClr val="E30009"/>
                </a:solidFill>
                <a:latin typeface="Calibri" pitchFamily="34" charset="0"/>
                <a:ea typeface="+mn-ea"/>
              </a:rPr>
            </a:br>
            <a:r>
              <a:rPr lang="es-ES" sz="3600" i="1" kern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Eztabaidarako</a:t>
            </a:r>
            <a:r>
              <a:rPr lang="es-ES" sz="3600" i="1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s-ES" sz="3600" i="1" kern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galderak</a:t>
            </a:r>
            <a:endParaRPr lang="es-ES" sz="3600" i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41987" name="5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8143932" cy="4929222"/>
          </a:xfrm>
        </p:spPr>
        <p:txBody>
          <a:bodyPr/>
          <a:lstStyle/>
          <a:p>
            <a:r>
              <a:rPr lang="es-ES" sz="3200" dirty="0" smtClean="0"/>
              <a:t>Sobre servicio y costes:</a:t>
            </a:r>
          </a:p>
          <a:p>
            <a:pPr lvl="1"/>
            <a:r>
              <a:rPr lang="es-ES" sz="2400" dirty="0" smtClean="0"/>
              <a:t>¿El nivel de servicio, debe ser homogéneo en toda Navarra? </a:t>
            </a:r>
          </a:p>
          <a:p>
            <a:pPr lvl="1"/>
            <a:r>
              <a:rPr lang="es-ES" sz="2400" dirty="0" smtClean="0"/>
              <a:t>¿El coste del servicio de residuos urbanos debe ser uniforme en toda Navarra? </a:t>
            </a:r>
          </a:p>
          <a:p>
            <a:pPr lvl="2"/>
            <a:r>
              <a:rPr lang="es-ES" sz="2000" dirty="0" smtClean="0"/>
              <a:t>¿Esta uniformidad debe afectar a la recogida y al tratamiento? </a:t>
            </a:r>
          </a:p>
          <a:p>
            <a:pPr lvl="2"/>
            <a:r>
              <a:rPr lang="es-ES" sz="2000" dirty="0" smtClean="0"/>
              <a:t>O ¿solo al tratamiento? </a:t>
            </a:r>
          </a:p>
          <a:p>
            <a:pPr lvl="1"/>
            <a:r>
              <a:rPr lang="es-ES" sz="2400" dirty="0" smtClean="0"/>
              <a:t>¿Estamos de acuerdo en un sistema de pago por generación? </a:t>
            </a:r>
          </a:p>
          <a:p>
            <a:pPr lvl="2"/>
            <a:r>
              <a:rPr lang="es-ES" sz="2000" dirty="0" smtClean="0"/>
              <a:t>¿Repercutido directamente a la ciudadanía?</a:t>
            </a:r>
          </a:p>
          <a:p>
            <a:pPr lvl="2"/>
            <a:r>
              <a:rPr lang="es-ES" sz="2000" dirty="0" smtClean="0"/>
              <a:t>O ¿A cargo de los entes de gestión?</a:t>
            </a:r>
            <a:endParaRPr lang="es-ES" sz="2100" dirty="0" smtClean="0"/>
          </a:p>
        </p:txBody>
      </p:sp>
      <p:pic>
        <p:nvPicPr>
          <p:cNvPr id="129027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6207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body" idx="1"/>
          </p:nvPr>
        </p:nvSpPr>
        <p:spPr>
          <a:xfrm>
            <a:off x="571500" y="2000250"/>
            <a:ext cx="5715000" cy="128587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3600" b="1" kern="1200" dirty="0" smtClean="0">
                <a:solidFill>
                  <a:srgbClr val="FF0000"/>
                </a:solidFill>
                <a:latin typeface="Calibri" pitchFamily="34" charset="0"/>
              </a:rPr>
              <a:t>Para acabar: </a:t>
            </a:r>
            <a:r>
              <a:rPr lang="es-ES" sz="3600" b="1" kern="1200" dirty="0" smtClean="0">
                <a:latin typeface="Calibri" pitchFamily="34" charset="0"/>
              </a:rPr>
              <a:t>Priorización y nivel de acuerdo.</a:t>
            </a:r>
            <a:endParaRPr lang="es-ES" sz="3600" b="1" kern="1200" dirty="0">
              <a:latin typeface="Calibri" pitchFamily="34" charset="0"/>
            </a:endParaRPr>
          </a:p>
        </p:txBody>
      </p:sp>
      <p:sp>
        <p:nvSpPr>
          <p:cNvPr id="3" name="4 Subtítulo"/>
          <p:cNvSpPr txBox="1">
            <a:spLocks/>
          </p:cNvSpPr>
          <p:nvPr/>
        </p:nvSpPr>
        <p:spPr bwMode="auto">
          <a:xfrm>
            <a:off x="2928938" y="4214813"/>
            <a:ext cx="571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buClr>
                <a:schemeClr val="accent2"/>
              </a:buClr>
              <a:defRPr/>
            </a:pPr>
            <a:r>
              <a:rPr lang="eu-ES" sz="3600" b="1" i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Bukatzeko: </a:t>
            </a:r>
            <a:r>
              <a:rPr lang="eu-ES" sz="36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Lehenespena eta akordio maila.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8 CuadroTexto"/>
          <p:cNvSpPr txBox="1">
            <a:spLocks noChangeArrowheads="1"/>
          </p:cNvSpPr>
          <p:nvPr/>
        </p:nvSpPr>
        <p:spPr bwMode="auto">
          <a:xfrm>
            <a:off x="539750" y="2428868"/>
            <a:ext cx="8064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ES" sz="3200" b="1" dirty="0" smtClean="0">
                <a:solidFill>
                  <a:srgbClr val="E30009"/>
                </a:solidFill>
                <a:latin typeface="Calibri" pitchFamily="34" charset="0"/>
              </a:rPr>
              <a:t>MUCHAS </a:t>
            </a:r>
            <a:r>
              <a:rPr lang="es-ES" altLang="es-ES" sz="3200" b="1" dirty="0">
                <a:solidFill>
                  <a:srgbClr val="E30009"/>
                </a:solidFill>
                <a:latin typeface="Calibri" pitchFamily="34" charset="0"/>
              </a:rPr>
              <a:t>GRACIAS POR SU </a:t>
            </a:r>
            <a:r>
              <a:rPr lang="es-ES" altLang="es-ES" sz="3200" b="1" dirty="0" smtClean="0">
                <a:solidFill>
                  <a:srgbClr val="E30009"/>
                </a:solidFill>
                <a:latin typeface="Calibri" pitchFamily="34" charset="0"/>
              </a:rPr>
              <a:t>ATENCIÓN</a:t>
            </a:r>
          </a:p>
          <a:p>
            <a:pPr algn="ctr">
              <a:defRPr/>
            </a:pPr>
            <a:endParaRPr lang="es-ES" altLang="es-ES" sz="3200" b="1" dirty="0" smtClean="0">
              <a:solidFill>
                <a:srgbClr val="E30009"/>
              </a:solidFill>
              <a:latin typeface="Calibri" pitchFamily="34" charset="0"/>
            </a:endParaRPr>
          </a:p>
          <a:p>
            <a:pPr algn="ctr">
              <a:defRPr/>
            </a:pPr>
            <a:endParaRPr lang="es-ES" altLang="es-ES" sz="3200" b="1" dirty="0" smtClean="0">
              <a:solidFill>
                <a:srgbClr val="E30009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s-ES" altLang="es-ES" sz="3200" b="1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ESKERRIK ASKO ZURE  ARRETAGATIK</a:t>
            </a:r>
            <a:endParaRPr lang="es-ES" altLang="es-E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2098" name="Picture 2" descr="C:\Users\Recheverria\Desktop\circu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31400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4" descr="D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692150"/>
            <a:ext cx="5391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7 Imagen" descr="logo gobiern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084763"/>
            <a:ext cx="29352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6 CuadroTexto"/>
          <p:cNvSpPr txBox="1">
            <a:spLocks noChangeArrowheads="1"/>
          </p:cNvSpPr>
          <p:nvPr/>
        </p:nvSpPr>
        <p:spPr bwMode="auto">
          <a:xfrm>
            <a:off x="1187450" y="228600"/>
            <a:ext cx="668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</a:t>
            </a: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7410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5 CuadroTexto"/>
          <p:cNvSpPr txBox="1">
            <a:spLocks noChangeArrowheads="1"/>
          </p:cNvSpPr>
          <p:nvPr/>
        </p:nvSpPr>
        <p:spPr bwMode="auto">
          <a:xfrm>
            <a:off x="714375" y="1762125"/>
            <a:ext cx="7458075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s-ES" altLang="es-ES" sz="2400">
                <a:latin typeface="Calibri" pitchFamily="34" charset="0"/>
              </a:rPr>
              <a:t>El </a:t>
            </a:r>
            <a:r>
              <a:rPr lang="es-ES" altLang="es-ES" sz="2400" b="1">
                <a:solidFill>
                  <a:srgbClr val="FF0000"/>
                </a:solidFill>
                <a:latin typeface="Calibri" pitchFamily="34" charset="0"/>
              </a:rPr>
              <a:t>proceso para la elaboración</a:t>
            </a:r>
            <a:r>
              <a:rPr lang="es-ES" altLang="es-ES" sz="2400">
                <a:latin typeface="Calibri" pitchFamily="34" charset="0"/>
              </a:rPr>
              <a:t> del Plan Integrado de Gestión de Residuos de Navarra (PIGRN) para 2016-2025, se articulará a partir de un borrador abierto que servirá de </a:t>
            </a:r>
            <a:r>
              <a:rPr lang="es-ES" altLang="es-ES" sz="2400" b="1">
                <a:latin typeface="Calibri" pitchFamily="34" charset="0"/>
              </a:rPr>
              <a:t>base</a:t>
            </a:r>
            <a:r>
              <a:rPr lang="es-ES" altLang="es-ES" sz="2400">
                <a:latin typeface="Calibri" pitchFamily="34" charset="0"/>
              </a:rPr>
              <a:t> para el </a:t>
            </a:r>
            <a:r>
              <a:rPr lang="es-ES" altLang="es-ES" sz="2400" b="1">
                <a:latin typeface="Calibri" pitchFamily="34" charset="0"/>
              </a:rPr>
              <a:t>proceso de participación</a:t>
            </a:r>
            <a:r>
              <a:rPr lang="es-ES" altLang="es-ES" sz="2400">
                <a:latin typeface="Calibri" pitchFamily="34" charset="0"/>
              </a:rPr>
              <a:t>. </a:t>
            </a:r>
            <a:br>
              <a:rPr lang="es-ES" altLang="es-ES" sz="2400">
                <a:latin typeface="Calibri" pitchFamily="34" charset="0"/>
              </a:rPr>
            </a:br>
            <a:r>
              <a:rPr lang="es-ES" altLang="es-ES" sz="2400">
                <a:latin typeface="Calibri" pitchFamily="34" charset="0"/>
              </a:rPr>
              <a:t/>
            </a:r>
            <a:br>
              <a:rPr lang="es-ES" altLang="es-ES" sz="2400">
                <a:latin typeface="Calibri" pitchFamily="34" charset="0"/>
              </a:rPr>
            </a:br>
            <a:r>
              <a:rPr lang="es-ES" altLang="es-ES" sz="2400">
                <a:latin typeface="Calibri" pitchFamily="34" charset="0"/>
              </a:rPr>
              <a:t>El plan definitivo se elaborará </a:t>
            </a:r>
            <a:r>
              <a:rPr lang="es-ES" altLang="es-ES" sz="2400" b="1">
                <a:latin typeface="Calibri" pitchFamily="34" charset="0"/>
              </a:rPr>
              <a:t>teniendo en cuenta las conclusiones que se obtengan en el proceso de participación</a:t>
            </a:r>
            <a:r>
              <a:rPr lang="es-ES" altLang="es-ES" sz="2400">
                <a:latin typeface="Calibri" pitchFamily="34" charset="0"/>
              </a:rPr>
              <a:t>, pero con la </a:t>
            </a:r>
            <a:r>
              <a:rPr lang="es-ES" altLang="es-ES" sz="2400" b="1">
                <a:latin typeface="Calibri" pitchFamily="34" charset="0"/>
              </a:rPr>
              <a:t>decisión última del Gobierno de Navarra</a:t>
            </a:r>
            <a:r>
              <a:rPr lang="es-ES" altLang="es-ES" sz="2400">
                <a:latin typeface="Calibri" pitchFamily="34" charset="0"/>
              </a:rPr>
              <a:t>. Se trata por tanto de un documento abierto a debate: a la sociedad, a las instituciones y a los agentes sociales.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5 CuadroTexto"/>
          <p:cNvSpPr txBox="1">
            <a:spLocks noChangeArrowheads="1"/>
          </p:cNvSpPr>
          <p:nvPr/>
        </p:nvSpPr>
        <p:spPr bwMode="auto">
          <a:xfrm>
            <a:off x="611188" y="1844675"/>
            <a:ext cx="712946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s-ES" altLang="es-ES" sz="3200">
                <a:solidFill>
                  <a:srgbClr val="E30009"/>
                </a:solidFill>
                <a:latin typeface="Calibri" pitchFamily="34" charset="0"/>
              </a:rPr>
              <a:t>ABIERTO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s-ES" altLang="es-ES" sz="3200">
                <a:latin typeface="Calibri" pitchFamily="34" charset="0"/>
              </a:rPr>
              <a:t>Sugerencias y/o aportaciones:</a:t>
            </a:r>
          </a:p>
          <a:p>
            <a:pPr>
              <a:lnSpc>
                <a:spcPts val="3000"/>
              </a:lnSpc>
              <a:spcAft>
                <a:spcPts val="1200"/>
              </a:spcAft>
              <a:buFontTx/>
              <a:buChar char="-"/>
            </a:pPr>
            <a:r>
              <a:rPr lang="es-ES" altLang="es-ES" sz="3200">
                <a:latin typeface="Calibri" pitchFamily="34" charset="0"/>
              </a:rPr>
              <a:t> Portal Gobierno abierto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s-ES" altLang="es-ES"/>
              <a:t>	</a:t>
            </a:r>
            <a:r>
              <a:rPr lang="es-ES" altLang="es-ES">
                <a:hlinkClick r:id="rId2"/>
              </a:rPr>
              <a:t>www.pigrn2025.navarra.es</a:t>
            </a:r>
            <a:endParaRPr lang="es-ES" altLang="es-ES"/>
          </a:p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3200">
              <a:latin typeface="Calibri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s-ES" altLang="es-ES" sz="3200">
                <a:latin typeface="Calibri" pitchFamily="34" charset="0"/>
              </a:rPr>
              <a:t>- e.mail: </a:t>
            </a:r>
            <a:r>
              <a:rPr lang="es-ES" altLang="es-ES" sz="3200">
                <a:latin typeface="Calibri" pitchFamily="34" charset="0"/>
                <a:hlinkClick r:id="rId3"/>
              </a:rPr>
              <a:t>residuos@navarra.es</a:t>
            </a:r>
            <a:endParaRPr lang="es-ES" altLang="es-ES" sz="3200">
              <a:latin typeface="Calibri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  <a:buFontTx/>
              <a:buChar char="-"/>
            </a:pPr>
            <a:endParaRPr lang="es-ES" altLang="es-ES" sz="3200">
              <a:latin typeface="Calibri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  <a:buFontTx/>
              <a:buChar char="-"/>
            </a:pPr>
            <a:r>
              <a:rPr lang="es-ES" altLang="es-ES" sz="3200">
                <a:latin typeface="Calibri" pitchFamily="34" charset="0"/>
              </a:rPr>
              <a:t>Grupo de trabajo</a:t>
            </a:r>
          </a:p>
          <a:p>
            <a:pPr marL="742950" lvl="1" indent="-285750">
              <a:lnSpc>
                <a:spcPts val="3000"/>
              </a:lnSpc>
              <a:spcAft>
                <a:spcPts val="1200"/>
              </a:spcAft>
            </a:pPr>
            <a:endParaRPr lang="es-ES" altLang="es-ES" sz="3200">
              <a:solidFill>
                <a:srgbClr val="E30009"/>
              </a:solidFill>
              <a:latin typeface="Calibri" pitchFamily="34" charset="0"/>
            </a:endParaRPr>
          </a:p>
        </p:txBody>
      </p:sp>
      <p:sp>
        <p:nvSpPr>
          <p:cNvPr id="95235" name="6 CuadroTexto"/>
          <p:cNvSpPr txBox="1">
            <a:spLocks noChangeArrowheads="1"/>
          </p:cNvSpPr>
          <p:nvPr/>
        </p:nvSpPr>
        <p:spPr bwMode="auto">
          <a:xfrm>
            <a:off x="1143000" y="228600"/>
            <a:ext cx="668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</a:t>
            </a: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</a:t>
            </a:r>
            <a:endParaRPr lang="es-ES" altLang="es-ES" sz="3600" dirty="0">
              <a:solidFill>
                <a:srgbClr val="E30009"/>
              </a:solidFill>
              <a:latin typeface="Calibri" pitchFamily="34" charset="0"/>
            </a:endParaRPr>
          </a:p>
        </p:txBody>
      </p:sp>
      <p:pic>
        <p:nvPicPr>
          <p:cNvPr id="18435" name="4 Imagen" descr="circulo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5 CuadroTexto"/>
          <p:cNvSpPr txBox="1">
            <a:spLocks noChangeArrowheads="1"/>
          </p:cNvSpPr>
          <p:nvPr/>
        </p:nvSpPr>
        <p:spPr bwMode="auto">
          <a:xfrm>
            <a:off x="1042988" y="1257300"/>
            <a:ext cx="71294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pic>
        <p:nvPicPr>
          <p:cNvPr id="86018" name="4 Imagen" descr="circ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714500"/>
            <a:ext cx="5732462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187450" y="214313"/>
            <a:ext cx="668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</a:t>
            </a: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</a:t>
            </a:r>
            <a:endParaRPr lang="es-ES" altLang="es-ES" sz="3600" dirty="0">
              <a:solidFill>
                <a:srgbClr val="E3000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5 CuadroTexto"/>
          <p:cNvSpPr txBox="1">
            <a:spLocks noChangeArrowheads="1"/>
          </p:cNvSpPr>
          <p:nvPr/>
        </p:nvSpPr>
        <p:spPr bwMode="auto">
          <a:xfrm>
            <a:off x="611188" y="1773238"/>
            <a:ext cx="7129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sp>
        <p:nvSpPr>
          <p:cNvPr id="90115" name="6 CuadroTexto"/>
          <p:cNvSpPr txBox="1">
            <a:spLocks noChangeArrowheads="1"/>
          </p:cNvSpPr>
          <p:nvPr/>
        </p:nvSpPr>
        <p:spPr bwMode="auto">
          <a:xfrm>
            <a:off x="1187450" y="260350"/>
            <a:ext cx="7527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Deliberación 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s-ES" altLang="es-ES" sz="2400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Eztabaida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0121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-104775" y="2276475"/>
          <a:ext cx="8932863" cy="4159250"/>
        </p:xfrm>
        <a:graphic>
          <a:graphicData uri="http://schemas.openxmlformats.org/presentationml/2006/ole">
            <p:oleObj spid="_x0000_s90118" name="Documento" r:id="rId4" imgW="8977576" imgH="4189775" progId="Word.Document.8">
              <p:embed/>
            </p:oleObj>
          </a:graphicData>
        </a:graphic>
      </p:graphicFrame>
      <p:sp>
        <p:nvSpPr>
          <p:cNvPr id="90122" name="5 Marcador de contenido"/>
          <p:cNvSpPr>
            <a:spLocks/>
          </p:cNvSpPr>
          <p:nvPr/>
        </p:nvSpPr>
        <p:spPr bwMode="auto">
          <a:xfrm>
            <a:off x="539750" y="1773238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NIVEL 2 Y 4</a:t>
            </a:r>
            <a:endParaRPr lang="es-ES" sz="200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19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6" name="5 CuadroTexto"/>
          <p:cNvSpPr txBox="1">
            <a:spLocks noChangeArrowheads="1"/>
          </p:cNvSpPr>
          <p:nvPr/>
        </p:nvSpPr>
        <p:spPr bwMode="auto">
          <a:xfrm>
            <a:off x="611188" y="1773238"/>
            <a:ext cx="7129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pic>
        <p:nvPicPr>
          <p:cNvPr id="91147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8" name="5 Marcador de contenido"/>
          <p:cNvSpPr>
            <a:spLocks/>
          </p:cNvSpPr>
          <p:nvPr/>
        </p:nvSpPr>
        <p:spPr bwMode="auto">
          <a:xfrm>
            <a:off x="539750" y="1773238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 dirty="0"/>
              <a:t>NIVEL 3 Y 5</a:t>
            </a:r>
            <a:endParaRPr lang="es-ES" sz="2000" dirty="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dirty="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dirty="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dirty="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dirty="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dirty="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1900" dirty="0"/>
          </a:p>
        </p:txBody>
      </p:sp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2246313" y="2276475"/>
          <a:ext cx="4816475" cy="1955800"/>
        </p:xfrm>
        <a:graphic>
          <a:graphicData uri="http://schemas.openxmlformats.org/presentationml/2006/ole">
            <p:oleObj spid="_x0000_s91143" name="Document" r:id="rId4" imgW="5033254" imgH="1977663" progId="Word.Document.8">
              <p:embed/>
            </p:oleObj>
          </a:graphicData>
        </a:graphic>
      </p:graphicFrame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1143000" y="260350"/>
            <a:ext cx="7527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Deliberación 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s-ES" altLang="es-ES" sz="2400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Eztabaida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2147906" y="4000504"/>
          <a:ext cx="5067300" cy="1304925"/>
        </p:xfrm>
        <a:graphic>
          <a:graphicData uri="http://schemas.openxmlformats.org/presentationml/2006/ole">
            <p:oleObj spid="_x0000_s91145" name="Document" r:id="rId5" imgW="5732899" imgH="1444466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9" name="5 CuadroTexto"/>
          <p:cNvSpPr txBox="1">
            <a:spLocks noChangeArrowheads="1"/>
          </p:cNvSpPr>
          <p:nvPr/>
        </p:nvSpPr>
        <p:spPr bwMode="auto">
          <a:xfrm>
            <a:off x="611188" y="1773238"/>
            <a:ext cx="7129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sp>
        <p:nvSpPr>
          <p:cNvPr id="92163" name="6 CuadroTexto"/>
          <p:cNvSpPr txBox="1">
            <a:spLocks noChangeArrowheads="1"/>
          </p:cNvSpPr>
          <p:nvPr/>
        </p:nvSpPr>
        <p:spPr bwMode="auto">
          <a:xfrm>
            <a:off x="1187450" y="260350"/>
            <a:ext cx="7456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Retorno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s-ES" altLang="es-ES" sz="2400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Itzulera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2171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2" name="5 Marcador de contenido"/>
          <p:cNvSpPr>
            <a:spLocks/>
          </p:cNvSpPr>
          <p:nvPr/>
        </p:nvSpPr>
        <p:spPr bwMode="auto">
          <a:xfrm>
            <a:off x="539750" y="1773238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NIVEL 4</a:t>
            </a:r>
            <a:endParaRPr lang="es-ES" sz="200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1900"/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211138" y="2276475"/>
          <a:ext cx="8932862" cy="3806825"/>
        </p:xfrm>
        <a:graphic>
          <a:graphicData uri="http://schemas.openxmlformats.org/presentationml/2006/ole">
            <p:oleObj spid="_x0000_s92168" name="Documento" r:id="rId4" imgW="8977576" imgH="3179595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3" name="5 CuadroTexto"/>
          <p:cNvSpPr txBox="1">
            <a:spLocks noChangeArrowheads="1"/>
          </p:cNvSpPr>
          <p:nvPr/>
        </p:nvSpPr>
        <p:spPr bwMode="auto">
          <a:xfrm>
            <a:off x="611188" y="1773238"/>
            <a:ext cx="7129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endParaRPr lang="es-ES" altLang="es-ES" sz="2800">
              <a:latin typeface="Calibri" pitchFamily="34" charset="0"/>
            </a:endParaRPr>
          </a:p>
        </p:txBody>
      </p:sp>
      <p:pic>
        <p:nvPicPr>
          <p:cNvPr id="93194" name="4 Imagen" descr="circul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5" name="5 Marcador de contenido"/>
          <p:cNvSpPr>
            <a:spLocks/>
          </p:cNvSpPr>
          <p:nvPr/>
        </p:nvSpPr>
        <p:spPr bwMode="auto">
          <a:xfrm>
            <a:off x="539750" y="1773238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NIVEL 2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000" b="1"/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000" b="1"/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/>
              <a:t>NIVEL 3 Y 5</a:t>
            </a:r>
            <a:endParaRPr lang="es-ES" sz="200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s-ES" sz="1900"/>
          </a:p>
        </p:txBody>
      </p:sp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-541338" y="2205038"/>
          <a:ext cx="8967788" cy="877887"/>
        </p:xfrm>
        <a:graphic>
          <a:graphicData uri="http://schemas.openxmlformats.org/presentationml/2006/ole">
            <p:oleObj spid="_x0000_s93191" name="Documento" r:id="rId4" imgW="8977576" imgH="1033639" progId="Word.Document.8">
              <p:embed/>
            </p:oleObj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-466725" y="3429000"/>
          <a:ext cx="8845550" cy="1011238"/>
        </p:xfrm>
        <a:graphic>
          <a:graphicData uri="http://schemas.openxmlformats.org/presentationml/2006/ole">
            <p:oleObj spid="_x0000_s93192" name="Documento" r:id="rId5" imgW="8977576" imgH="1033639" progId="Word.Document.8">
              <p:embed/>
            </p:oleObj>
          </a:graphicData>
        </a:graphic>
      </p:graphicFrame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143000" y="260350"/>
            <a:ext cx="7456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dirty="0">
                <a:solidFill>
                  <a:srgbClr val="E30009"/>
                </a:solidFill>
                <a:latin typeface="Calibri" pitchFamily="34" charset="0"/>
              </a:rPr>
              <a:t>Proceso de participación. </a:t>
            </a:r>
            <a:r>
              <a:rPr lang="es-ES" altLang="es-ES" sz="2400" dirty="0">
                <a:solidFill>
                  <a:srgbClr val="E30009"/>
                </a:solidFill>
                <a:latin typeface="Calibri" pitchFamily="34" charset="0"/>
              </a:rPr>
              <a:t>Retorno</a:t>
            </a:r>
            <a:endParaRPr lang="es-ES" altLang="es-ES" sz="2000" dirty="0">
              <a:solidFill>
                <a:srgbClr val="E3000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u-ES" altLang="es-ES" sz="36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Parte-hartze prozesua. </a:t>
            </a:r>
            <a:r>
              <a:rPr lang="es-ES" altLang="es-ES" sz="2400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Itzulera</a:t>
            </a:r>
            <a:endParaRPr lang="es-ES" altLang="es-ES" sz="360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4041</TotalTime>
  <Words>868</Words>
  <Application>Microsoft Office PowerPoint</Application>
  <PresentationFormat>Presentación en pantalla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Perfil</vt:lpstr>
      <vt:lpstr>Documento</vt:lpstr>
      <vt:lpstr>Document</vt:lpstr>
      <vt:lpstr>Diapositiva 1</vt:lpstr>
      <vt:lpstr>¿Que vamos a hacer hoy? Zer egingo dugu gaur?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Cuestiones para el debate Eztabaidarako galderak</vt:lpstr>
      <vt:lpstr>Cuestiones para el debate Eztabaidarako galderak</vt:lpstr>
      <vt:lpstr>Diapositiva 25</vt:lpstr>
      <vt:lpstr>Diapositiva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Gonzalo Monguilot</dc:creator>
  <cp:lastModifiedBy>Javier</cp:lastModifiedBy>
  <cp:revision>323</cp:revision>
  <dcterms:created xsi:type="dcterms:W3CDTF">2016-02-15T14:30:49Z</dcterms:created>
  <dcterms:modified xsi:type="dcterms:W3CDTF">2016-05-10T13:46:18Z</dcterms:modified>
</cp:coreProperties>
</file>