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4" r:id="rId3"/>
    <p:sldId id="347" r:id="rId4"/>
    <p:sldId id="358" r:id="rId5"/>
    <p:sldId id="348" r:id="rId6"/>
    <p:sldId id="350" r:id="rId7"/>
    <p:sldId id="352" r:id="rId8"/>
    <p:sldId id="353" r:id="rId9"/>
    <p:sldId id="354" r:id="rId10"/>
    <p:sldId id="355" r:id="rId11"/>
    <p:sldId id="356" r:id="rId12"/>
    <p:sldId id="357" r:id="rId13"/>
    <p:sldId id="394" r:id="rId14"/>
    <p:sldId id="349" r:id="rId15"/>
    <p:sldId id="382" r:id="rId16"/>
    <p:sldId id="361" r:id="rId17"/>
    <p:sldId id="362" r:id="rId18"/>
    <p:sldId id="381" r:id="rId19"/>
    <p:sldId id="383" r:id="rId20"/>
    <p:sldId id="363" r:id="rId21"/>
    <p:sldId id="380" r:id="rId22"/>
    <p:sldId id="365" r:id="rId23"/>
    <p:sldId id="390" r:id="rId24"/>
    <p:sldId id="391" r:id="rId25"/>
    <p:sldId id="392" r:id="rId26"/>
    <p:sldId id="393" r:id="rId27"/>
    <p:sldId id="376" r:id="rId28"/>
  </p:sldIdLst>
  <p:sldSz cx="9144000" cy="6858000" type="screen4x3"/>
  <p:notesSz cx="7099300" cy="10223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300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5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663"/>
        <p:guide pos="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686" y="-96"/>
      </p:cViewPr>
      <p:guideLst>
        <p:guide orient="horz" pos="3221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7955B4-4AD9-4AB0-A46D-0C36D2E56E37}" type="datetimeFigureOut">
              <a:rPr lang="es-ES"/>
              <a:pPr>
                <a:defRPr/>
              </a:pPr>
              <a:t>18/04/2016</a:t>
            </a:fld>
            <a:endParaRPr lang="es-E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F94DA02-C18E-4791-B74F-76E545616E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88C164E9-27D7-4116-BE2A-839C8B937EE3}" type="datetimeFigureOut">
              <a:rPr lang="es-ES"/>
              <a:pPr>
                <a:defRPr/>
              </a:pPr>
              <a:t>18/04/2016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A423547C-8161-49A3-A93F-3EBA8CF8B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altLang="es-ES" noProof="0" smtClean="0"/>
              <a:t>Haga clic para cambiar el estilo de título	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32DB-7D9E-4674-85E8-86A3F2ABB3BC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FDFD-0A28-4ACF-825C-5A9B978D04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FF8D-D0F3-4CE3-A431-195EF41BCAE3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06D6-FE88-4C13-A757-8188284B214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F0DC-FF65-4242-8C20-7D9DD4067654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638A-8616-4A26-A3B0-DA69D76C5B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0179F-F1E2-43A5-AEE9-413F02BEA9B6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C90A8-AB86-476A-90A0-BD4E80728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D229-514F-4372-BCF3-A68FB10DC946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F2B4-F2DB-49FF-AFE6-AC2FB224DE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D32F-135F-4AA5-BAED-EACABDF0FF46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78EE-FAE1-4880-9F6A-8EF0A0F605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3E1A-9E8E-4C58-B8BB-7CFABE06EA56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EBD2-189E-42DD-B27D-8EA7249058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B8E5-BBB8-4CF8-B866-520196A77F73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355C-B010-4B9B-9DB7-1A3E17A971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751B-025F-4E11-B29F-BBF0DAFD74DD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7BC3E-66E9-48A4-90B6-14136BDDA4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76A2-397C-4DC2-BCAC-CAD4AD13643A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7E95-E7AE-4F09-96A1-6BBF4E06C3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C764-38A6-499D-8AE6-3BD124557FB4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73F2-A4E0-4208-AF0F-35C7C15A6F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34794ED-5AD1-4ADC-9D29-A1BA35EA5239}" type="datetimeFigureOut">
              <a:rPr lang="es-ES" altLang="es-ES"/>
              <a:pPr>
                <a:defRPr/>
              </a:pPr>
              <a:t>18/04/2016</a:t>
            </a:fld>
            <a:endParaRPr lang="es-ES" altLang="es-E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D4B7F9-B9C2-4D04-B649-9D3F880C7B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siduos@navarra.es" TargetMode="External"/><Relationship Id="rId2" Type="http://schemas.openxmlformats.org/officeDocument/2006/relationships/hyperlink" Target="http://www.pigrn2025.navarra.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5 CuadroTexto"/>
          <p:cNvSpPr txBox="1">
            <a:spLocks noChangeArrowheads="1"/>
          </p:cNvSpPr>
          <p:nvPr/>
        </p:nvSpPr>
        <p:spPr bwMode="auto">
          <a:xfrm>
            <a:off x="642938" y="1643063"/>
            <a:ext cx="7072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es-ES" altLang="es-ES" sz="4000" b="1">
                <a:solidFill>
                  <a:srgbClr val="E30009"/>
                </a:solidFill>
                <a:latin typeface="Calibri" pitchFamily="34" charset="0"/>
              </a:rPr>
              <a:t>Proceso de elaboración</a:t>
            </a:r>
            <a:r>
              <a:rPr lang="es-ES" altLang="es-ES" sz="4000" b="1">
                <a:latin typeface="Calibri" pitchFamily="34" charset="0"/>
              </a:rPr>
              <a:t> del Plan Integrado de Gestión de Residuos de Navarra 2025</a:t>
            </a:r>
          </a:p>
        </p:txBody>
      </p:sp>
      <p:pic>
        <p:nvPicPr>
          <p:cNvPr id="15362" name="7 Imagen" descr="logo gobier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5734050"/>
            <a:ext cx="29352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3728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357438" y="3629025"/>
            <a:ext cx="678656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eu-ES" sz="4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Nafarroako Hondakinak Kudeatzeko </a:t>
            </a:r>
            <a:r>
              <a:rPr lang="eu-ES" sz="4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2015 </a:t>
            </a:r>
            <a:r>
              <a:rPr lang="eu-ES" sz="4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aldiko Plan Integratua </a:t>
            </a:r>
            <a:r>
              <a:rPr lang="eu-ES" sz="4000" b="1" i="1" dirty="0">
                <a:solidFill>
                  <a:srgbClr val="E30009"/>
                </a:solidFill>
                <a:latin typeface="Calibri" pitchFamily="34" charset="0"/>
              </a:rPr>
              <a:t>prestatzeko Prozesua</a:t>
            </a:r>
            <a:endParaRPr lang="es-ES" altLang="es-ES" sz="4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sp>
        <p:nvSpPr>
          <p:cNvPr id="92163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45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Retorno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Itzulera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2171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4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211138" y="2276475"/>
          <a:ext cx="8932862" cy="3806825"/>
        </p:xfrm>
        <a:graphic>
          <a:graphicData uri="http://schemas.openxmlformats.org/presentationml/2006/ole">
            <p:oleObj spid="_x0000_s92168" name="Documento" r:id="rId4" imgW="8977576" imgH="317959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3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93194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2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000" b="1"/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000" b="1"/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3 Y 5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-541338" y="2205038"/>
          <a:ext cx="8967788" cy="877887"/>
        </p:xfrm>
        <a:graphic>
          <a:graphicData uri="http://schemas.openxmlformats.org/presentationml/2006/ole">
            <p:oleObj spid="_x0000_s93191" name="Documento" r:id="rId4" imgW="8977576" imgH="1033639" progId="Word.Document.8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-466725" y="3429000"/>
          <a:ext cx="8845550" cy="1011238"/>
        </p:xfrm>
        <a:graphic>
          <a:graphicData uri="http://schemas.openxmlformats.org/presentationml/2006/ole">
            <p:oleObj spid="_x0000_s93192" name="Documento" r:id="rId5" imgW="8977576" imgH="1033639" progId="Word.Document.8">
              <p:embed/>
            </p:oleObj>
          </a:graphicData>
        </a:graphic>
      </p:graphicFrame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143000" y="260350"/>
            <a:ext cx="745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Retorno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Itzulera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94210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VERSIÓN INICIAL PIGRN 2025</a:t>
            </a:r>
          </a:p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E30009"/>
                </a:solidFill>
              </a:rPr>
              <a:t>30 DE JUNIO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200" b="1">
              <a:solidFill>
                <a:srgbClr val="E30009"/>
              </a:solidFill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EXPOSICIÓN PÚBLICA</a:t>
            </a:r>
          </a:p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" sz="3200" b="1">
                <a:solidFill>
                  <a:srgbClr val="E30009"/>
                </a:solidFill>
              </a:rPr>
              <a:t>DESDE 01 DE JULIO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" sz="3200" b="1">
              <a:solidFill>
                <a:srgbClr val="E30009"/>
              </a:solidFill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VERSIÓN DEFINITIVA PIGRN 2025</a:t>
            </a:r>
          </a:p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" sz="3200" b="1">
                <a:solidFill>
                  <a:srgbClr val="E30009"/>
                </a:solidFill>
              </a:rPr>
              <a:t>OCTUBRE 2016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3200" b="1">
              <a:solidFill>
                <a:srgbClr val="E30009"/>
              </a:solidFill>
            </a:endParaRP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45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Retorno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Itzulera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body" idx="1"/>
          </p:nvPr>
        </p:nvSpPr>
        <p:spPr>
          <a:xfrm>
            <a:off x="500063" y="1714500"/>
            <a:ext cx="7143750" cy="17145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3600" b="1" kern="1200" dirty="0" smtClean="0">
                <a:solidFill>
                  <a:srgbClr val="FF0000"/>
                </a:solidFill>
                <a:latin typeface="Calibri" pitchFamily="34" charset="0"/>
              </a:rPr>
              <a:t>Primera parte: </a:t>
            </a:r>
            <a:r>
              <a:rPr lang="es-ES" sz="3600" b="1" kern="1200" dirty="0" smtClean="0">
                <a:latin typeface="Calibri" pitchFamily="34" charset="0"/>
              </a:rPr>
              <a:t>Presentación del </a:t>
            </a:r>
            <a:r>
              <a:rPr lang="es-ES_tradnl" sz="3600" b="1" kern="1200" dirty="0" smtClean="0">
                <a:latin typeface="Calibri" pitchFamily="34" charset="0"/>
              </a:rPr>
              <a:t>apartado de Residuos Agropecuarios del borrador del PIGRN 2025</a:t>
            </a:r>
            <a:endParaRPr lang="es-ES" sz="3600" b="1" kern="1200" dirty="0" smtClean="0">
              <a:latin typeface="Calibri" pitchFamily="34" charset="0"/>
            </a:endParaRPr>
          </a:p>
        </p:txBody>
      </p:sp>
      <p:sp>
        <p:nvSpPr>
          <p:cNvPr id="3" name="4 Subtítulo"/>
          <p:cNvSpPr txBox="1">
            <a:spLocks/>
          </p:cNvSpPr>
          <p:nvPr/>
        </p:nvSpPr>
        <p:spPr bwMode="auto">
          <a:xfrm>
            <a:off x="1643063" y="3643313"/>
            <a:ext cx="714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accent2"/>
              </a:buClr>
              <a:defRPr/>
            </a:pPr>
            <a:r>
              <a:rPr lang="es-ES" sz="3600" b="1" i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Lehenengo</a:t>
            </a:r>
            <a:r>
              <a:rPr lang="es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zatia</a:t>
            </a:r>
            <a:r>
              <a:rPr lang="es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Nekazaritza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eta 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Abelazkuntzako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Hondakineko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2025 NHKPI-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eko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ezabagailuko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atalaren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aurkezpena</a:t>
            </a:r>
            <a:r>
              <a:rPr lang="es-ES" sz="36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1143000" y="285750"/>
            <a:ext cx="7572375" cy="1071563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E30009"/>
                </a:solidFill>
                <a:latin typeface="Calibri" pitchFamily="34" charset="0"/>
              </a:rPr>
              <a:t>Residuos</a:t>
            </a:r>
            <a:r>
              <a:rPr lang="es-ES" sz="3600" dirty="0" smtClean="0">
                <a:solidFill>
                  <a:srgbClr val="E30009"/>
                </a:solidFill>
                <a:latin typeface="Calibri" pitchFamily="34" charset="0"/>
              </a:rPr>
              <a:t> Agropecuarios</a:t>
            </a:r>
            <a:br>
              <a:rPr lang="es-ES" sz="3600" dirty="0" smtClean="0">
                <a:solidFill>
                  <a:srgbClr val="E30009"/>
                </a:solidFill>
                <a:latin typeface="Calibri" pitchFamily="34" charset="0"/>
              </a:rPr>
            </a:br>
            <a:r>
              <a:rPr lang="eu-ES" sz="32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Nekazaritza eta abelazkuntzako hondakinak </a:t>
            </a:r>
            <a:endParaRPr lang="eu-ES" sz="3600" i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6258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604250" cy="4267200"/>
          </a:xfrm>
        </p:spPr>
        <p:txBody>
          <a:bodyPr/>
          <a:lstStyle/>
          <a:p>
            <a:r>
              <a:rPr lang="en-US" sz="2000" b="1" smtClean="0"/>
              <a:t>GENERACIÓN</a:t>
            </a:r>
            <a:endParaRPr lang="es-ES" sz="2000" smtClean="0"/>
          </a:p>
          <a:p>
            <a:pPr>
              <a:buFont typeface="Wingdings" pitchFamily="2" charset="2"/>
              <a:buNone/>
            </a:pPr>
            <a:r>
              <a:rPr lang="es-ES_tradnl" altLang="es-ES" sz="3600" smtClean="0">
                <a:solidFill>
                  <a:srgbClr val="E30009"/>
                </a:solidFill>
              </a:rPr>
              <a:t>88</a:t>
            </a:r>
            <a:r>
              <a:rPr lang="es-ES_tradnl" altLang="es-ES" sz="4700" smtClean="0">
                <a:solidFill>
                  <a:srgbClr val="E30009"/>
                </a:solidFill>
              </a:rPr>
              <a:t> 	</a:t>
            </a:r>
            <a:r>
              <a:rPr lang="es-ES" altLang="es-ES" sz="1800" smtClean="0"/>
              <a:t>t envases de productos fitosanitarios recogidos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s-ES" altLang="es-ES" sz="1800" smtClean="0"/>
          </a:p>
          <a:p>
            <a:pPr>
              <a:buFont typeface="Wingdings" pitchFamily="2" charset="2"/>
              <a:buNone/>
            </a:pPr>
            <a:r>
              <a:rPr lang="es-ES" altLang="es-ES" sz="3600" smtClean="0">
                <a:solidFill>
                  <a:srgbClr val="E30009"/>
                </a:solidFill>
              </a:rPr>
              <a:t>2.610</a:t>
            </a:r>
            <a:r>
              <a:rPr lang="es-ES" altLang="es-ES" sz="1800" smtClean="0"/>
              <a:t> t plásticos de uso agrario/ganadería (estimación)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s-ES" altLang="es-ES" sz="1800" smtClean="0"/>
          </a:p>
          <a:p>
            <a:pPr>
              <a:buFont typeface="Wingdings" pitchFamily="2" charset="2"/>
              <a:buNone/>
            </a:pPr>
            <a:r>
              <a:rPr lang="es-ES" altLang="es-ES" sz="3600" smtClean="0">
                <a:solidFill>
                  <a:srgbClr val="E30009"/>
                </a:solidFill>
              </a:rPr>
              <a:t>308.523</a:t>
            </a:r>
            <a:r>
              <a:rPr lang="es-ES_tradnl" altLang="es-ES" sz="4700" smtClean="0">
                <a:solidFill>
                  <a:srgbClr val="E30009"/>
                </a:solidFill>
              </a:rPr>
              <a:t> </a:t>
            </a:r>
            <a:r>
              <a:rPr lang="es-ES" altLang="es-ES" sz="1800" smtClean="0"/>
              <a:t>t SANDACH tratados en instalaciones de gestión 			    de residuos</a:t>
            </a:r>
          </a:p>
          <a:p>
            <a:pPr>
              <a:buFont typeface="Wingdings" pitchFamily="2" charset="2"/>
              <a:buNone/>
            </a:pPr>
            <a:r>
              <a:rPr lang="es-ES" altLang="es-ES" sz="3600" smtClean="0">
                <a:solidFill>
                  <a:srgbClr val="E30009"/>
                </a:solidFill>
              </a:rPr>
              <a:t>s.d.</a:t>
            </a:r>
            <a:r>
              <a:rPr lang="es-ES" altLang="es-ES" sz="4700" smtClean="0">
                <a:solidFill>
                  <a:srgbClr val="E30009"/>
                </a:solidFill>
              </a:rPr>
              <a:t>  </a:t>
            </a:r>
            <a:r>
              <a:rPr lang="es-ES" altLang="es-ES" sz="1800" smtClean="0"/>
              <a:t>Residuos veterinarios</a:t>
            </a:r>
            <a:endParaRPr lang="es-ES" sz="1800" smtClean="0"/>
          </a:p>
        </p:txBody>
      </p:sp>
      <p:pic>
        <p:nvPicPr>
          <p:cNvPr id="96259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424863" cy="4267200"/>
          </a:xfrm>
        </p:spPr>
        <p:txBody>
          <a:bodyPr/>
          <a:lstStyle/>
          <a:p>
            <a:r>
              <a:rPr lang="en-US" sz="2000" b="1" smtClean="0"/>
              <a:t>GENERACIÓN (Inventario) </a:t>
            </a:r>
          </a:p>
          <a:p>
            <a:endParaRPr lang="en-US" sz="2000" b="1" smtClean="0"/>
          </a:p>
          <a:p>
            <a:pPr lvl="1"/>
            <a:r>
              <a:rPr lang="en-US" sz="1800" b="1" smtClean="0"/>
              <a:t>A través de las MRG e informe SIGFITO</a:t>
            </a:r>
          </a:p>
          <a:p>
            <a:pPr lvl="1"/>
            <a:endParaRPr lang="en-US" sz="1800" b="1" smtClean="0"/>
          </a:p>
          <a:p>
            <a:pPr lvl="1"/>
            <a:r>
              <a:rPr lang="en-US" sz="1800" b="1" smtClean="0"/>
              <a:t>Residuos plásticos de uso agrícola - estimación</a:t>
            </a:r>
            <a:endParaRPr lang="en-US" sz="1700" smtClean="0"/>
          </a:p>
          <a:p>
            <a:pPr lvl="2"/>
            <a:r>
              <a:rPr lang="en-US" sz="1600" smtClean="0"/>
              <a:t>Hectáreas (Ha) de cultivos bajo plástico</a:t>
            </a:r>
          </a:p>
          <a:p>
            <a:pPr lvl="2"/>
            <a:r>
              <a:rPr lang="en-US" sz="1600" smtClean="0"/>
              <a:t>Rátios de consumo de PUA/Ha (Cicloplast)</a:t>
            </a:r>
          </a:p>
          <a:p>
            <a:pPr lvl="2"/>
            <a:r>
              <a:rPr lang="en-US" sz="1600" smtClean="0"/>
              <a:t>PUA comercializado (AN, SCOOP)</a:t>
            </a:r>
          </a:p>
          <a:p>
            <a:pPr lvl="2"/>
            <a:r>
              <a:rPr lang="es-ES" sz="1600" smtClean="0"/>
              <a:t>Ratio conversión de PUA en residuo </a:t>
            </a:r>
          </a:p>
          <a:p>
            <a:pPr lvl="2">
              <a:buFont typeface="Wingdings" pitchFamily="2" charset="2"/>
              <a:buNone/>
            </a:pPr>
            <a:r>
              <a:rPr lang="es-ES" sz="1600" smtClean="0"/>
              <a:t>      (80% Cicloplast)</a:t>
            </a:r>
          </a:p>
          <a:p>
            <a:pPr lvl="2"/>
            <a:r>
              <a:rPr lang="es-ES" altLang="es-ES" sz="1600" smtClean="0"/>
              <a:t>2.610</a:t>
            </a:r>
            <a:r>
              <a:rPr lang="es-ES" sz="1600" smtClean="0"/>
              <a:t> t de RPUA ¿Realista la cuantificación?</a:t>
            </a:r>
          </a:p>
          <a:p>
            <a:pPr lvl="2">
              <a:buFont typeface="Wingdings" pitchFamily="2" charset="2"/>
              <a:buNone/>
            </a:pPr>
            <a:endParaRPr lang="es-ES" sz="1600" smtClean="0"/>
          </a:p>
          <a:p>
            <a:pPr marL="1600200" lvl="3" indent="-228600"/>
            <a:endParaRPr lang="en-US" sz="1600" b="1" smtClean="0"/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s-ES" sz="1600" smtClean="0"/>
          </a:p>
          <a:p>
            <a:pPr lvl="2">
              <a:buFont typeface="Wingdings" pitchFamily="2" charset="2"/>
              <a:buNone/>
            </a:pPr>
            <a:endParaRPr lang="es-ES" sz="1400" smtClean="0"/>
          </a:p>
        </p:txBody>
      </p:sp>
      <p:pic>
        <p:nvPicPr>
          <p:cNvPr id="97282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8"/>
          <p:cNvPicPr>
            <a:picLocks noChangeAspect="1" noChangeArrowheads="1"/>
          </p:cNvPicPr>
          <p:nvPr/>
        </p:nvPicPr>
        <p:blipFill>
          <a:blip r:embed="rId3"/>
          <a:srcRect l="4141" t="46210" r="69870" b="25751"/>
          <a:stretch>
            <a:fillRect/>
          </a:stretch>
        </p:blipFill>
        <p:spPr bwMode="auto">
          <a:xfrm>
            <a:off x="6480175" y="3789363"/>
            <a:ext cx="26638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Título"/>
          <p:cNvSpPr txBox="1">
            <a:spLocks/>
          </p:cNvSpPr>
          <p:nvPr/>
        </p:nvSpPr>
        <p:spPr bwMode="auto">
          <a:xfrm>
            <a:off x="1071563" y="285750"/>
            <a:ext cx="7572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Residuos</a:t>
            </a:r>
            <a: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Agropecuarios</a:t>
            </a:r>
            <a:b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32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hondakinak </a:t>
            </a:r>
            <a:endParaRPr lang="eu-ES" sz="36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077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smtClean="0"/>
              <a:t>GESTION </a:t>
            </a:r>
          </a:p>
          <a:p>
            <a:pPr lvl="1">
              <a:lnSpc>
                <a:spcPct val="90000"/>
              </a:lnSpc>
            </a:pPr>
            <a:r>
              <a:rPr lang="en-US" sz="1700" b="1" smtClean="0"/>
              <a:t> Residuos de </a:t>
            </a:r>
            <a:r>
              <a:rPr lang="en-US" sz="1700" b="1" u="sng" smtClean="0"/>
              <a:t>envases</a:t>
            </a:r>
            <a:r>
              <a:rPr lang="en-US" sz="1700" b="1" smtClean="0"/>
              <a:t> de productos </a:t>
            </a:r>
            <a:r>
              <a:rPr lang="en-US" sz="1700" b="1" u="sng" smtClean="0"/>
              <a:t>fitosanitarios </a:t>
            </a:r>
            <a:r>
              <a:rPr lang="en-US" sz="1700" b="1" smtClean="0"/>
              <a:t>   </a:t>
            </a:r>
          </a:p>
          <a:p>
            <a:pPr>
              <a:lnSpc>
                <a:spcPct val="90000"/>
              </a:lnSpc>
            </a:pPr>
            <a:endParaRPr lang="en-US" sz="1700" b="1" smtClean="0"/>
          </a:p>
          <a:p>
            <a:pPr lvl="2">
              <a:lnSpc>
                <a:spcPct val="90000"/>
              </a:lnSpc>
            </a:pPr>
            <a:r>
              <a:rPr lang="en-US" sz="1700" smtClean="0"/>
              <a:t>Puntos de acopio a través de COOP Agrícolas </a:t>
            </a:r>
          </a:p>
          <a:p>
            <a:pPr lvl="2">
              <a:lnSpc>
                <a:spcPct val="90000"/>
              </a:lnSpc>
            </a:pPr>
            <a:r>
              <a:rPr lang="en-US" sz="1700" smtClean="0"/>
              <a:t>Red de 82 puntos de recogida SIGFITO </a:t>
            </a:r>
          </a:p>
          <a:p>
            <a:pPr lvl="2">
              <a:lnSpc>
                <a:spcPct val="90000"/>
              </a:lnSpc>
            </a:pPr>
            <a:r>
              <a:rPr lang="en-US" sz="1700" smtClean="0"/>
              <a:t>100% Valorización</a:t>
            </a:r>
          </a:p>
          <a:p>
            <a:pPr lvl="2">
              <a:lnSpc>
                <a:spcPct val="90000"/>
              </a:lnSpc>
            </a:pPr>
            <a:r>
              <a:rPr lang="en-US" sz="1700" smtClean="0"/>
              <a:t>Se presentan otros envases </a:t>
            </a:r>
            <a:r>
              <a:rPr lang="en-US" sz="1600" smtClean="0"/>
              <a:t>no adheridos</a:t>
            </a:r>
          </a:p>
          <a:p>
            <a:pPr lvl="1">
              <a:lnSpc>
                <a:spcPct val="90000"/>
              </a:lnSpc>
            </a:pPr>
            <a:endParaRPr lang="en-US" sz="1700" smtClean="0"/>
          </a:p>
          <a:p>
            <a:pPr lvl="1">
              <a:lnSpc>
                <a:spcPct val="90000"/>
              </a:lnSpc>
            </a:pPr>
            <a:endParaRPr lang="en-US" sz="1700" smtClean="0"/>
          </a:p>
          <a:p>
            <a:pPr lvl="1" eaLnBrk="1" hangingPunct="1">
              <a:spcBef>
                <a:spcPct val="0"/>
              </a:spcBef>
            </a:pPr>
            <a:endParaRPr lang="en-US" sz="1700" b="1" smtClean="0"/>
          </a:p>
          <a:p>
            <a:pPr lvl="1" eaLnBrk="1" hangingPunct="1">
              <a:spcBef>
                <a:spcPct val="0"/>
              </a:spcBef>
            </a:pPr>
            <a:r>
              <a:rPr lang="en-US" sz="1700" b="1" smtClean="0"/>
              <a:t>Residuos veterinarios (infecciosos, medicamentos, PQs, contantes/punzates)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700" smtClean="0"/>
              <a:t>Sin cuantificar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700" smtClean="0"/>
              <a:t>Recogedores/gestores de fuera de la CFN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700" smtClean="0"/>
              <a:t>Generación en pequeñas cantidades</a:t>
            </a:r>
          </a:p>
          <a:p>
            <a:pPr lvl="2" eaLnBrk="1" hangingPunct="1">
              <a:spcBef>
                <a:spcPct val="0"/>
              </a:spcBef>
            </a:pPr>
            <a:endParaRPr lang="es-ES" sz="1700" b="1" smtClean="0"/>
          </a:p>
        </p:txBody>
      </p:sp>
      <p:pic>
        <p:nvPicPr>
          <p:cNvPr id="98306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6"/>
          <p:cNvPicPr>
            <a:picLocks noChangeAspect="1" noChangeArrowheads="1"/>
          </p:cNvPicPr>
          <p:nvPr/>
        </p:nvPicPr>
        <p:blipFill>
          <a:blip r:embed="rId3"/>
          <a:srcRect l="54349" t="36339" r="28529" b="41684"/>
          <a:stretch>
            <a:fillRect/>
          </a:stretch>
        </p:blipFill>
        <p:spPr bwMode="auto">
          <a:xfrm>
            <a:off x="6948488" y="2565400"/>
            <a:ext cx="20161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Título"/>
          <p:cNvSpPr txBox="1">
            <a:spLocks/>
          </p:cNvSpPr>
          <p:nvPr/>
        </p:nvSpPr>
        <p:spPr bwMode="auto">
          <a:xfrm>
            <a:off x="1143000" y="285750"/>
            <a:ext cx="7572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Residuos</a:t>
            </a:r>
            <a:r>
              <a:rPr lang="es-ES" sz="36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Agropecuarios</a:t>
            </a:r>
            <a:br>
              <a:rPr lang="es-ES" sz="36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3200" i="1" ker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hondakinak </a:t>
            </a:r>
            <a:endParaRPr lang="eu-ES" sz="36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424863" cy="4267200"/>
          </a:xfrm>
        </p:spPr>
        <p:txBody>
          <a:bodyPr/>
          <a:lstStyle/>
          <a:p>
            <a:r>
              <a:rPr lang="en-US" sz="2000" b="1" smtClean="0"/>
              <a:t>GESTIÓN </a:t>
            </a:r>
          </a:p>
          <a:p>
            <a:pPr lvl="1"/>
            <a:r>
              <a:rPr lang="en-US" sz="1700" b="1" u="sng" smtClean="0"/>
              <a:t>SANDACH </a:t>
            </a:r>
            <a:r>
              <a:rPr lang="en-US" sz="1700" b="1" smtClean="0"/>
              <a:t>(Ley 22/2011 de Residuos) </a:t>
            </a:r>
            <a:r>
              <a:rPr lang="es-ES" sz="1700" b="1" smtClean="0"/>
              <a:t>Solo los tratados en instalaciones de gestión de residuos</a:t>
            </a:r>
          </a:p>
          <a:p>
            <a:pPr lvl="1"/>
            <a:endParaRPr lang="es-ES" sz="1700" b="1" smtClean="0"/>
          </a:p>
          <a:p>
            <a:pPr lvl="2"/>
            <a:r>
              <a:rPr lang="es-ES" sz="1800" smtClean="0"/>
              <a:t>Compostaje </a:t>
            </a:r>
          </a:p>
          <a:p>
            <a:pPr lvl="2"/>
            <a:r>
              <a:rPr lang="es-ES" sz="1800" smtClean="0"/>
              <a:t>Biometanización</a:t>
            </a:r>
          </a:p>
          <a:p>
            <a:pPr lvl="2"/>
            <a:r>
              <a:rPr lang="es-ES" sz="1800" smtClean="0"/>
              <a:t>Vertedero</a:t>
            </a:r>
          </a:p>
          <a:p>
            <a:pPr lvl="2"/>
            <a:r>
              <a:rPr lang="es-ES" sz="1800" smtClean="0"/>
              <a:t>Incineración</a:t>
            </a:r>
          </a:p>
          <a:p>
            <a:pPr lvl="2">
              <a:buFont typeface="Wingdings" pitchFamily="2" charset="2"/>
              <a:buNone/>
            </a:pPr>
            <a:endParaRPr lang="es-ES" sz="1800" smtClean="0"/>
          </a:p>
          <a:p>
            <a:pPr lvl="2">
              <a:buFont typeface="Wingdings" pitchFamily="2" charset="2"/>
              <a:buNone/>
            </a:pPr>
            <a:r>
              <a:rPr lang="es-ES" sz="1800" smtClean="0"/>
              <a:t>Asegurar la protección de la salud humana y el medioambiente</a:t>
            </a:r>
          </a:p>
          <a:p>
            <a:pPr lvl="2">
              <a:buFont typeface="Wingdings" pitchFamily="2" charset="2"/>
              <a:buNone/>
            </a:pPr>
            <a:r>
              <a:rPr lang="es-ES" sz="1800" smtClean="0"/>
              <a:t>(tratamiento y aplicación final)</a:t>
            </a:r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>
              <a:buFont typeface="Wingdings" pitchFamily="2" charset="2"/>
              <a:buNone/>
            </a:pPr>
            <a:endParaRPr lang="es-ES" sz="1600" b="1" smtClean="0"/>
          </a:p>
        </p:txBody>
      </p:sp>
      <p:pic>
        <p:nvPicPr>
          <p:cNvPr id="99330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Título"/>
          <p:cNvSpPr txBox="1">
            <a:spLocks/>
          </p:cNvSpPr>
          <p:nvPr/>
        </p:nvSpPr>
        <p:spPr bwMode="auto">
          <a:xfrm>
            <a:off x="1143000" y="285750"/>
            <a:ext cx="7572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Residuos</a:t>
            </a:r>
            <a:r>
              <a:rPr lang="es-ES" sz="36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Agropecuarios</a:t>
            </a:r>
            <a:br>
              <a:rPr lang="es-ES" sz="36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3200" i="1" ker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hondakinak </a:t>
            </a:r>
            <a:endParaRPr lang="eu-ES" sz="36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424863" cy="4267200"/>
          </a:xfrm>
        </p:spPr>
        <p:txBody>
          <a:bodyPr/>
          <a:lstStyle/>
          <a:p>
            <a:r>
              <a:rPr lang="en-US" sz="2000" b="1" smtClean="0"/>
              <a:t>GESTIÓN: Plásticos de uso agrícola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s-ES" sz="2000" smtClean="0"/>
          </a:p>
          <a:p>
            <a:pPr lvl="1"/>
            <a:r>
              <a:rPr lang="es-ES" sz="1800" b="1" smtClean="0"/>
              <a:t>Cierre instalaciones gestores recicladores en Navarra</a:t>
            </a:r>
          </a:p>
          <a:p>
            <a:pPr lvl="1"/>
            <a:r>
              <a:rPr lang="es-ES" sz="1800" b="1" smtClean="0"/>
              <a:t>Inexistente una recogida global, sistematizada y estable</a:t>
            </a:r>
          </a:p>
          <a:p>
            <a:pPr lvl="2"/>
            <a:r>
              <a:rPr lang="es-ES" sz="1600" smtClean="0"/>
              <a:t>Estimación de la generación ¿realista?</a:t>
            </a:r>
          </a:p>
          <a:p>
            <a:pPr lvl="1"/>
            <a:r>
              <a:rPr lang="es-ES" sz="1800" b="1" smtClean="0"/>
              <a:t>No se detecta la gestión de RPUA a través de las MRG</a:t>
            </a:r>
          </a:p>
          <a:p>
            <a:pPr lvl="2"/>
            <a:r>
              <a:rPr lang="es-ES" sz="1600" smtClean="0"/>
              <a:t>Incorrecta identificación (asignación código LER)</a:t>
            </a:r>
          </a:p>
          <a:p>
            <a:pPr lvl="2"/>
            <a:r>
              <a:rPr lang="es-ES" sz="1600" smtClean="0"/>
              <a:t>Gestión directa con gestores de otras CCAA (no hay MRG)</a:t>
            </a:r>
          </a:p>
          <a:p>
            <a:pPr lvl="2"/>
            <a:r>
              <a:rPr lang="es-ES" sz="1600" smtClean="0"/>
              <a:t>Malas prácticas (abandono en campo, vertido, …)</a:t>
            </a:r>
          </a:p>
          <a:p>
            <a:pPr lvl="2"/>
            <a:endParaRPr lang="es-ES" sz="1600" smtClean="0"/>
          </a:p>
          <a:p>
            <a:pPr lvl="2">
              <a:buFont typeface="Wingdings" pitchFamily="2" charset="2"/>
              <a:buNone/>
            </a:pPr>
            <a:endParaRPr lang="es-ES" sz="1400" smtClean="0"/>
          </a:p>
        </p:txBody>
      </p:sp>
      <p:pic>
        <p:nvPicPr>
          <p:cNvPr id="100354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6"/>
          <p:cNvPicPr>
            <a:picLocks noChangeAspect="1" noChangeArrowheads="1"/>
          </p:cNvPicPr>
          <p:nvPr/>
        </p:nvPicPr>
        <p:blipFill>
          <a:blip r:embed="rId3"/>
          <a:srcRect l="34558" t="46210" r="28828" b="26537"/>
          <a:stretch>
            <a:fillRect/>
          </a:stretch>
        </p:blipFill>
        <p:spPr bwMode="auto">
          <a:xfrm>
            <a:off x="1908175" y="4508500"/>
            <a:ext cx="36718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Título"/>
          <p:cNvSpPr txBox="1">
            <a:spLocks/>
          </p:cNvSpPr>
          <p:nvPr/>
        </p:nvSpPr>
        <p:spPr bwMode="auto">
          <a:xfrm>
            <a:off x="1143000" y="285750"/>
            <a:ext cx="7572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Residuos</a:t>
            </a:r>
            <a: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Agropecuarios</a:t>
            </a:r>
            <a:b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32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hondakinak </a:t>
            </a:r>
            <a:endParaRPr lang="eu-ES" sz="36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496300" cy="4267200"/>
          </a:xfrm>
        </p:spPr>
        <p:txBody>
          <a:bodyPr/>
          <a:lstStyle/>
          <a:p>
            <a:r>
              <a:rPr lang="en-US" sz="2000" b="1" smtClean="0"/>
              <a:t>SUBPRODUCTOS AGROALIMENTARIOS</a:t>
            </a:r>
          </a:p>
          <a:p>
            <a:endParaRPr lang="es-ES" sz="2000" smtClean="0"/>
          </a:p>
          <a:p>
            <a:pPr lvl="1">
              <a:lnSpc>
                <a:spcPct val="180000"/>
              </a:lnSpc>
            </a:pPr>
            <a:r>
              <a:rPr lang="es-ES" sz="1800" b="1" smtClean="0"/>
              <a:t>MAGRAMA – Pendiente regulación </a:t>
            </a:r>
          </a:p>
          <a:p>
            <a:pPr lvl="1">
              <a:lnSpc>
                <a:spcPct val="180000"/>
              </a:lnSpc>
            </a:pPr>
            <a:r>
              <a:rPr lang="es-ES" sz="1800" b="1" smtClean="0"/>
              <a:t>Listado de subproductos aptos para alimentación animal</a:t>
            </a:r>
          </a:p>
          <a:p>
            <a:pPr lvl="1">
              <a:lnSpc>
                <a:spcPct val="180000"/>
              </a:lnSpc>
            </a:pPr>
            <a:r>
              <a:rPr lang="es-ES" sz="1800" b="1" smtClean="0"/>
              <a:t>Mantienen la consideración de residuos</a:t>
            </a:r>
          </a:p>
          <a:p>
            <a:pPr lvl="1">
              <a:lnSpc>
                <a:spcPct val="180000"/>
              </a:lnSpc>
            </a:pPr>
            <a:r>
              <a:rPr lang="es-ES" sz="1800" b="1" smtClean="0"/>
              <a:t>Órgano ambiental competente autorización</a:t>
            </a:r>
          </a:p>
          <a:p>
            <a:pPr lvl="1">
              <a:lnSpc>
                <a:spcPct val="180000"/>
              </a:lnSpc>
            </a:pPr>
            <a:r>
              <a:rPr lang="es-ES" sz="1800" b="1" smtClean="0"/>
              <a:t>Autorización caso por caso</a:t>
            </a:r>
          </a:p>
          <a:p>
            <a:pPr lvl="2">
              <a:lnSpc>
                <a:spcPct val="180000"/>
              </a:lnSpc>
              <a:buFont typeface="Wingdings" pitchFamily="2" charset="2"/>
              <a:buChar char="n"/>
            </a:pPr>
            <a:endParaRPr lang="es-ES" sz="1800" b="1" smtClean="0"/>
          </a:p>
          <a:p>
            <a:pPr lvl="2">
              <a:buFont typeface="Wingdings" pitchFamily="2" charset="2"/>
              <a:buChar char="n"/>
            </a:pPr>
            <a:endParaRPr lang="es-ES" sz="1800" smtClean="0"/>
          </a:p>
        </p:txBody>
      </p:sp>
      <p:pic>
        <p:nvPicPr>
          <p:cNvPr id="101378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Título"/>
          <p:cNvSpPr txBox="1">
            <a:spLocks/>
          </p:cNvSpPr>
          <p:nvPr/>
        </p:nvSpPr>
        <p:spPr bwMode="auto">
          <a:xfrm>
            <a:off x="1143000" y="285750"/>
            <a:ext cx="7572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Residuos</a:t>
            </a:r>
            <a:r>
              <a:rPr lang="es-ES" sz="36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Agropecuarios</a:t>
            </a:r>
            <a:br>
              <a:rPr lang="es-ES" sz="3600" kern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3200" i="1" ker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hondakinak </a:t>
            </a:r>
            <a:endParaRPr lang="eu-ES" sz="36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4438" y="428625"/>
            <a:ext cx="6572250" cy="1000125"/>
          </a:xfrm>
        </p:spPr>
        <p:txBody>
          <a:bodyPr/>
          <a:lstStyle/>
          <a:p>
            <a:pPr>
              <a:defRPr/>
            </a:pP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¿Que vamos a hacer hoy?</a:t>
            </a:r>
            <a:b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</a:b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Zer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egingo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dugu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gaur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?</a:t>
            </a:r>
            <a:endParaRPr lang="es-ES" sz="3600" i="1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6386" name="5 Marcador de contenido"/>
          <p:cNvSpPr>
            <a:spLocks noGrp="1"/>
          </p:cNvSpPr>
          <p:nvPr>
            <p:ph idx="1"/>
          </p:nvPr>
        </p:nvSpPr>
        <p:spPr>
          <a:xfrm>
            <a:off x="571500" y="1752600"/>
            <a:ext cx="8215313" cy="4391025"/>
          </a:xfrm>
        </p:spPr>
        <p:txBody>
          <a:bodyPr/>
          <a:lstStyle/>
          <a:p>
            <a:r>
              <a:rPr lang="en-US" sz="2000" b="1" smtClean="0"/>
              <a:t>Objetivos de la reunión</a:t>
            </a:r>
            <a:endParaRPr lang="es-ES" sz="2000" smtClean="0"/>
          </a:p>
          <a:p>
            <a:pPr lvl="1"/>
            <a:r>
              <a:rPr lang="es-ES_tradnl" sz="1800" smtClean="0"/>
              <a:t>Presentar las líneas maestras del apartado de Residuos Agropecuarios del borrador del PIGRN 2025 sometido a debate.</a:t>
            </a:r>
            <a:endParaRPr lang="es-ES" sz="1800" smtClean="0"/>
          </a:p>
          <a:p>
            <a:pPr lvl="1"/>
            <a:r>
              <a:rPr lang="es-ES_tradnl" sz="1800" smtClean="0"/>
              <a:t>Revisar y complementar las medidas propuestas para la gestión de Residuos Agropecuarios en el PIGRN 2025.</a:t>
            </a:r>
            <a:endParaRPr lang="es-ES" sz="1800" smtClean="0"/>
          </a:p>
          <a:p>
            <a:r>
              <a:rPr lang="es-ES" sz="2000" b="1" smtClean="0"/>
              <a:t>¿Cómo?</a:t>
            </a:r>
          </a:p>
          <a:p>
            <a:pPr lvl="1"/>
            <a:r>
              <a:rPr lang="es-ES" sz="1800" smtClean="0"/>
              <a:t>Combinando debate en pequeño y gran grupo con reflexión individual.</a:t>
            </a:r>
          </a:p>
          <a:p>
            <a:pPr lvl="1"/>
            <a:r>
              <a:rPr lang="es-ES" sz="1800" smtClean="0"/>
              <a:t>En dos bloques.</a:t>
            </a:r>
          </a:p>
          <a:p>
            <a:pPr lvl="2"/>
            <a:r>
              <a:rPr lang="es-ES" sz="1600" smtClean="0"/>
              <a:t>Revisando el conjunto de medidas de plan para valorar necesidades de matización o mejora</a:t>
            </a:r>
          </a:p>
          <a:p>
            <a:pPr lvl="2"/>
            <a:r>
              <a:rPr lang="es-ES" sz="1600" smtClean="0"/>
              <a:t>Aportando propuestas concretas.</a:t>
            </a:r>
          </a:p>
          <a:p>
            <a:pPr lvl="1"/>
            <a:r>
              <a:rPr lang="es-ES" sz="1800" smtClean="0"/>
              <a:t>Recogiendo las opiniones y visiones en unas fichas de trabajo</a:t>
            </a:r>
          </a:p>
          <a:p>
            <a:pPr lvl="2"/>
            <a:endParaRPr lang="es-ES" sz="1800" smtClean="0"/>
          </a:p>
        </p:txBody>
      </p:sp>
      <p:pic>
        <p:nvPicPr>
          <p:cNvPr id="16387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709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8077200" cy="4267200"/>
          </a:xfrm>
        </p:spPr>
        <p:txBody>
          <a:bodyPr/>
          <a:lstStyle/>
          <a:p>
            <a:r>
              <a:rPr lang="en-US" sz="2000" b="1" smtClean="0"/>
              <a:t>CUMPLIMIENTO OBJETIVOS</a:t>
            </a:r>
          </a:p>
          <a:p>
            <a:endParaRPr lang="en-US" sz="2000" b="1" smtClean="0"/>
          </a:p>
          <a:p>
            <a:pPr lvl="1"/>
            <a:r>
              <a:rPr lang="en-US" sz="1800" b="1" smtClean="0"/>
              <a:t>Reducción 10%(2010) -  Aumento 44% RPUA </a:t>
            </a:r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r>
              <a:rPr lang="en-US" sz="1900" b="1" smtClean="0"/>
              <a:t>Compejidad evaluación de la prevención y falta de datos</a:t>
            </a:r>
            <a:r>
              <a:rPr lang="en-US" sz="1700" smtClean="0"/>
              <a:t> </a:t>
            </a:r>
            <a:endParaRPr lang="es-ES" sz="1600" smtClean="0"/>
          </a:p>
          <a:p>
            <a:pPr lvl="1"/>
            <a:endParaRPr lang="es-ES" sz="16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900" smtClean="0"/>
          </a:p>
        </p:txBody>
      </p:sp>
      <p:pic>
        <p:nvPicPr>
          <p:cNvPr id="119810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637" name="Group 285"/>
          <p:cNvGraphicFramePr>
            <a:graphicFrameLocks noGrp="1"/>
          </p:cNvGraphicFramePr>
          <p:nvPr/>
        </p:nvGraphicFramePr>
        <p:xfrm>
          <a:off x="2339975" y="2997200"/>
          <a:ext cx="4367213" cy="1371600"/>
        </p:xfrm>
        <a:graphic>
          <a:graphicData uri="http://schemas.openxmlformats.org/drawingml/2006/table">
            <a:tbl>
              <a:tblPr/>
              <a:tblGrid>
                <a:gridCol w="1160463"/>
                <a:gridCol w="533400"/>
                <a:gridCol w="533400"/>
                <a:gridCol w="533400"/>
                <a:gridCol w="533400"/>
                <a:gridCol w="533400"/>
                <a:gridCol w="539750"/>
              </a:tblGrid>
              <a:tr h="244475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EVOLUCI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DE LA REDUCCI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DE </a:t>
                      </a:r>
                      <a:r>
                        <a:rPr kumimoji="0" lang="es-E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PLASTICOS DE USO AGRARIO</a:t>
                      </a:r>
                      <a:endParaRPr kumimoji="0" lang="es-ES" sz="12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GENERACION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1.817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2.017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2.360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2.418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2.610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1.635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REDUCCI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N, t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---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-200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-543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-601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-793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182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REDUCCI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N, 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---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-11%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-30%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-33%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-44%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10%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4 Título"/>
          <p:cNvSpPr txBox="1">
            <a:spLocks/>
          </p:cNvSpPr>
          <p:nvPr/>
        </p:nvSpPr>
        <p:spPr bwMode="auto">
          <a:xfrm>
            <a:off x="1143000" y="285750"/>
            <a:ext cx="7572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Residuos</a:t>
            </a:r>
            <a: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Agropecuarios</a:t>
            </a:r>
            <a:b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32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hondakinak </a:t>
            </a:r>
            <a:endParaRPr lang="eu-ES" sz="36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1143000" y="285750"/>
            <a:ext cx="7858125" cy="1143000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E30009"/>
                </a:solidFill>
                <a:latin typeface="Calibri" pitchFamily="34" charset="0"/>
              </a:rPr>
              <a:t>OBJETIVOS Y MEDIDAS 2025 </a:t>
            </a:r>
            <a:r>
              <a:rPr lang="es-ES" sz="2000" dirty="0" smtClean="0">
                <a:solidFill>
                  <a:srgbClr val="E30009"/>
                </a:solidFill>
                <a:latin typeface="Calibri" pitchFamily="34" charset="0"/>
              </a:rPr>
              <a:t>R.</a:t>
            </a:r>
            <a:r>
              <a:rPr lang="es-ES" sz="1800" dirty="0" smtClean="0">
                <a:solidFill>
                  <a:srgbClr val="E30009"/>
                </a:solidFill>
                <a:latin typeface="Calibri" pitchFamily="34" charset="0"/>
              </a:rPr>
              <a:t> </a:t>
            </a:r>
            <a:r>
              <a:rPr lang="es-ES" sz="2000" dirty="0" smtClean="0">
                <a:solidFill>
                  <a:srgbClr val="E30009"/>
                </a:solidFill>
                <a:latin typeface="Calibri" pitchFamily="34" charset="0"/>
              </a:rPr>
              <a:t>Agropecuarios</a:t>
            </a:r>
            <a:r>
              <a:rPr lang="es-ES" sz="3600" dirty="0" smtClean="0">
                <a:solidFill>
                  <a:srgbClr val="E30009"/>
                </a:solidFill>
                <a:latin typeface="Calibri" pitchFamily="34" charset="0"/>
              </a:rPr>
              <a:t/>
            </a:r>
            <a:br>
              <a:rPr lang="es-ES" sz="3600" dirty="0" smtClean="0">
                <a:solidFill>
                  <a:srgbClr val="E30009"/>
                </a:solidFill>
                <a:latin typeface="Calibri" pitchFamily="34" charset="0"/>
              </a:rPr>
            </a:br>
            <a:r>
              <a:rPr lang="es-ES" sz="32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Helburuak</a:t>
            </a:r>
            <a:r>
              <a:rPr lang="es-ES" sz="32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eta </a:t>
            </a:r>
            <a:r>
              <a:rPr lang="es-ES" sz="32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neurriak</a:t>
            </a:r>
            <a:r>
              <a:rPr lang="es-ES" sz="32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2025 </a:t>
            </a:r>
          </a:p>
        </p:txBody>
      </p:sp>
      <p:sp>
        <p:nvSpPr>
          <p:cNvPr id="117767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8077200" cy="576262"/>
          </a:xfrm>
        </p:spPr>
        <p:txBody>
          <a:bodyPr/>
          <a:lstStyle/>
          <a:p>
            <a:r>
              <a:rPr lang="en-US" sz="2000" b="1" smtClean="0"/>
              <a:t>RECOGIDA SELECTIVA</a:t>
            </a:r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900" smtClean="0"/>
          </a:p>
        </p:txBody>
      </p:sp>
      <p:pic>
        <p:nvPicPr>
          <p:cNvPr id="117768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116013" y="2133600"/>
          <a:ext cx="6769100" cy="828675"/>
        </p:xfrm>
        <a:graphic>
          <a:graphicData uri="http://schemas.openxmlformats.org/presentationml/2006/ole">
            <p:oleObj spid="_x0000_s117765" name="Documento" r:id="rId4" imgW="5858250" imgH="6234327" progId="Word.Document.8">
              <p:embed/>
            </p:oleObj>
          </a:graphicData>
        </a:graphic>
      </p:graphicFrame>
      <p:graphicFrame>
        <p:nvGraphicFramePr>
          <p:cNvPr id="117887" name="Group 127"/>
          <p:cNvGraphicFramePr>
            <a:graphicFrameLocks noGrp="1"/>
          </p:cNvGraphicFramePr>
          <p:nvPr/>
        </p:nvGraphicFramePr>
        <p:xfrm>
          <a:off x="1146175" y="2949575"/>
          <a:ext cx="6696075" cy="1371600"/>
        </p:xfrm>
        <a:graphic>
          <a:graphicData uri="http://schemas.openxmlformats.org/drawingml/2006/table">
            <a:tbl>
              <a:tblPr/>
              <a:tblGrid>
                <a:gridCol w="682625"/>
                <a:gridCol w="1333500"/>
                <a:gridCol w="2087563"/>
                <a:gridCol w="1657350"/>
                <a:gridCol w="935037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O.RS.12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OE.RS.05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Fomentar sistemas de recogida estables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RESIDUOS AGROPECUARIOS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Residuos fitosanitarios y zoosanitarios de instalaciones agropecuarias  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Residuos de medicamentos en explotaciones ganaderas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á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sticos agr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í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colas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M.RS.12.35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M.RS.12.36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M.RS.12.37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7899" name="Group 139"/>
          <p:cNvGraphicFramePr>
            <a:graphicFrameLocks noGrp="1"/>
          </p:cNvGraphicFramePr>
          <p:nvPr/>
        </p:nvGraphicFramePr>
        <p:xfrm>
          <a:off x="1187450" y="4508500"/>
          <a:ext cx="6716713" cy="1470025"/>
        </p:xfrm>
        <a:graphic>
          <a:graphicData uri="http://schemas.openxmlformats.org/drawingml/2006/table">
            <a:tbl>
              <a:tblPr/>
              <a:tblGrid>
                <a:gridCol w="909638"/>
                <a:gridCol w="580707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M.RS.12.35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Refuerzo de la red de recogida de los residuos agroqu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í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micos (pesticidas, fitosanitarios, zoosanitarios, etc.) en explotaciones agrarias y de residuos de medicamentos en explotaciones ganaderas, mediante acuerdos y/o convenios con sectores profesionales (veterinarios, laboratorios, 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…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) y/o Entidades Locales, en aras a una log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í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stica inversa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M.RS.12.36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Avanzar en la recogida de productos fitosanitarios y sus envases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M.RS.12.37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Promoci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de puntos de acopio de pl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á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stico agr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í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cola en cooperativas o similares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4 Título"/>
          <p:cNvSpPr txBox="1">
            <a:spLocks/>
          </p:cNvSpPr>
          <p:nvPr/>
        </p:nvSpPr>
        <p:spPr bwMode="auto">
          <a:xfrm>
            <a:off x="5929313" y="928688"/>
            <a:ext cx="214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24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24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20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h.</a:t>
            </a:r>
            <a:endParaRPr lang="eu-ES" sz="24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5 Marcador de contenido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8077200" cy="720725"/>
          </a:xfrm>
        </p:spPr>
        <p:txBody>
          <a:bodyPr/>
          <a:lstStyle/>
          <a:p>
            <a:r>
              <a:rPr lang="en-US" sz="2000" b="1" smtClean="0"/>
              <a:t>PREPARACIÓN PARA LA REUTILIZACIÓN, RECICLADO Y VALORIZACIÓN</a:t>
            </a:r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endParaRPr lang="es-ES" sz="1900" smtClean="0"/>
          </a:p>
        </p:txBody>
      </p:sp>
      <p:pic>
        <p:nvPicPr>
          <p:cNvPr id="102409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085850" y="2428875"/>
          <a:ext cx="6769100" cy="828675"/>
        </p:xfrm>
        <a:graphic>
          <a:graphicData uri="http://schemas.openxmlformats.org/presentationml/2006/ole">
            <p:oleObj spid="_x0000_s102407" name="Documento" r:id="rId4" imgW="5858250" imgH="6234327" progId="Word.Document.8">
              <p:embed/>
            </p:oleObj>
          </a:graphicData>
        </a:graphic>
      </p:graphicFrame>
      <p:graphicFrame>
        <p:nvGraphicFramePr>
          <p:cNvPr id="102536" name="Group 136"/>
          <p:cNvGraphicFramePr>
            <a:graphicFrameLocks noGrp="1"/>
          </p:cNvGraphicFramePr>
          <p:nvPr/>
        </p:nvGraphicFramePr>
        <p:xfrm>
          <a:off x="1071563" y="3214688"/>
          <a:ext cx="6715125" cy="2011362"/>
        </p:xfrm>
        <a:graphic>
          <a:graphicData uri="http://schemas.openxmlformats.org/drawingml/2006/table">
            <a:tbl>
              <a:tblPr/>
              <a:tblGrid>
                <a:gridCol w="666797"/>
                <a:gridCol w="1368425"/>
                <a:gridCol w="2124075"/>
                <a:gridCol w="1657350"/>
                <a:gridCol w="898525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O.R.13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OE.R.01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Avanzar en la mejora de la gesti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RESIDUOS AGROPECUARIOS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Pl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á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sticos de uso agrario 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residuos ganaderos no SANDACH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M.R.13.81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O.R.14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OE.R.01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Avanzar en el uso de pl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á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sticos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oxodegradables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RESIDUOS AGROPECUARIOS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Pl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/>
                          <a:ea typeface="Times New Roman" pitchFamily="18" charset="0"/>
                          <a:cs typeface="Calibri" pitchFamily="34" charset="0"/>
                        </a:rPr>
                        <a:t>á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sticos de uso agrario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M.R.14.81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558" name="Group 158"/>
          <p:cNvGraphicFramePr>
            <a:graphicFrameLocks noGrp="1"/>
          </p:cNvGraphicFramePr>
          <p:nvPr/>
        </p:nvGraphicFramePr>
        <p:xfrm>
          <a:off x="1116013" y="5143500"/>
          <a:ext cx="6724650" cy="928688"/>
        </p:xfrm>
        <a:graphic>
          <a:graphicData uri="http://schemas.openxmlformats.org/drawingml/2006/table">
            <a:tbl>
              <a:tblPr/>
              <a:tblGrid>
                <a:gridCol w="838200"/>
                <a:gridCol w="5886450"/>
              </a:tblGrid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M.R.13.81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M.R.14.81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Elaboraci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de una gu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í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 de buenas pr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á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cticas y desarrollo de campa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ñ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as de sensibilizaci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e informaci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 dirigidas a agricultores, organizaciones profesionales agrarias y otros agentes econ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micos.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4 Título"/>
          <p:cNvSpPr txBox="1">
            <a:spLocks/>
          </p:cNvSpPr>
          <p:nvPr/>
        </p:nvSpPr>
        <p:spPr bwMode="auto">
          <a:xfrm>
            <a:off x="1143000" y="285750"/>
            <a:ext cx="785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32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OBJETIVOS Y MEDIDAS 2025 </a:t>
            </a:r>
            <a:r>
              <a:rPr lang="es-ES" sz="20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R.</a:t>
            </a:r>
            <a:r>
              <a:rPr lang="es-ES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s-ES" sz="20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>Agropecuarios</a:t>
            </a:r>
            <a: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36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sz="3200" i="1" kern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Helburuak</a:t>
            </a:r>
            <a:r>
              <a:rPr lang="es-ES" sz="32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eta </a:t>
            </a:r>
            <a:r>
              <a:rPr lang="es-ES" sz="3200" i="1" kern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neurriak</a:t>
            </a:r>
            <a:r>
              <a:rPr lang="es-ES" sz="32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2025 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5929313" y="928688"/>
            <a:ext cx="214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" sz="24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2400" kern="0" dirty="0">
                <a:solidFill>
                  <a:srgbClr val="E3000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u-ES" sz="2000" i="1" kern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Nekazaritza eta abelazkuntzako h.</a:t>
            </a:r>
            <a:endParaRPr lang="eu-ES" sz="2400" i="1" kern="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body" idx="1"/>
          </p:nvPr>
        </p:nvSpPr>
        <p:spPr>
          <a:xfrm>
            <a:off x="571500" y="2071688"/>
            <a:ext cx="6572250" cy="128587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3600" b="1" kern="1200" dirty="0" smtClean="0">
                <a:solidFill>
                  <a:srgbClr val="FF0000"/>
                </a:solidFill>
                <a:latin typeface="Calibri" pitchFamily="34" charset="0"/>
              </a:rPr>
              <a:t>Segunda </a:t>
            </a:r>
            <a:r>
              <a:rPr lang="es-ES" sz="3600" b="1" kern="1200" dirty="0">
                <a:solidFill>
                  <a:srgbClr val="FF0000"/>
                </a:solidFill>
                <a:latin typeface="Calibri" pitchFamily="34" charset="0"/>
              </a:rPr>
              <a:t>parte: </a:t>
            </a:r>
            <a:r>
              <a:rPr lang="es-ES" sz="3600" b="1" kern="1200" dirty="0" smtClean="0">
                <a:latin typeface="Calibri" pitchFamily="34" charset="0"/>
              </a:rPr>
              <a:t>Trabajo de aportación colectiva</a:t>
            </a:r>
            <a:endParaRPr lang="es-ES" sz="3600" b="1" i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4 Subtítulo"/>
          <p:cNvSpPr txBox="1">
            <a:spLocks/>
          </p:cNvSpPr>
          <p:nvPr/>
        </p:nvSpPr>
        <p:spPr bwMode="auto">
          <a:xfrm>
            <a:off x="2857500" y="3929063"/>
            <a:ext cx="5786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accent2"/>
              </a:buClr>
              <a:defRPr/>
            </a:pPr>
            <a:r>
              <a:rPr lang="es-ES" sz="3600" b="1" i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Bigarren</a:t>
            </a:r>
            <a:r>
              <a:rPr lang="es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zatia</a:t>
            </a:r>
            <a:r>
              <a:rPr lang="es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s-ES" sz="36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Ekarpen</a:t>
            </a:r>
            <a:r>
              <a:rPr lang="es-ES" sz="3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kolektiboko</a:t>
            </a:r>
            <a:r>
              <a:rPr lang="es-ES" sz="3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 lana</a:t>
            </a:r>
            <a:endParaRPr lang="es-ES" sz="36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4438" y="357188"/>
            <a:ext cx="6572250" cy="1071562"/>
          </a:xfrm>
        </p:spPr>
        <p:txBody>
          <a:bodyPr/>
          <a:lstStyle/>
          <a:p>
            <a:pPr>
              <a:defRPr/>
            </a:pP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Cuestiones </a:t>
            </a:r>
            <a:r>
              <a:rPr lang="es-ES" sz="3600" kern="1200" dirty="0">
                <a:solidFill>
                  <a:srgbClr val="E30009"/>
                </a:solidFill>
                <a:latin typeface="Calibri" pitchFamily="34" charset="0"/>
                <a:ea typeface="+mn-ea"/>
              </a:rPr>
              <a:t>para el </a:t>
            </a: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debate</a:t>
            </a:r>
            <a:b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</a:b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Eztabaidarako</a:t>
            </a:r>
            <a:r>
              <a:rPr lang="es-ES" sz="3600" i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galderak</a:t>
            </a:r>
            <a:endParaRPr lang="es-ES" sz="3600" i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41987" name="5 Marcador de contenido"/>
          <p:cNvSpPr>
            <a:spLocks noGrp="1"/>
          </p:cNvSpPr>
          <p:nvPr>
            <p:ph idx="1"/>
          </p:nvPr>
        </p:nvSpPr>
        <p:spPr>
          <a:xfrm>
            <a:off x="642938" y="1714500"/>
            <a:ext cx="7715250" cy="4500563"/>
          </a:xfrm>
        </p:spPr>
        <p:txBody>
          <a:bodyPr/>
          <a:lstStyle/>
          <a:p>
            <a:pPr marL="469900" lvl="1" indent="-469900">
              <a:buFont typeface="Wingdings" pitchFamily="2" charset="2"/>
              <a:buChar char="o"/>
              <a:defRPr/>
            </a:pPr>
            <a:r>
              <a:rPr lang="es-ES_tradnl" sz="2000" b="1" dirty="0" smtClean="0">
                <a:ea typeface="+mn-ea"/>
              </a:rPr>
              <a:t>Primera fase</a:t>
            </a:r>
          </a:p>
          <a:p>
            <a:pPr marL="1255713" lvl="3" indent="-469900">
              <a:defRPr/>
            </a:pPr>
            <a:endParaRPr lang="es-ES_tradnl" sz="1800" dirty="0" smtClean="0">
              <a:ea typeface="+mn-ea"/>
            </a:endParaRP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¿Qué cuestiones echas en falta en el Plan en relación con la gestión de Residuos Agropecuarios?</a:t>
            </a:r>
          </a:p>
          <a:p>
            <a:pPr marL="1255713" lvl="3" indent="-469900">
              <a:defRPr/>
            </a:pPr>
            <a:endParaRPr lang="es-ES" sz="1800" dirty="0" smtClean="0">
              <a:ea typeface="+mn-ea"/>
            </a:endParaRP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¿Qué aspectos concretarías o matizarías?</a:t>
            </a:r>
          </a:p>
          <a:p>
            <a:pPr marL="866775" lvl="2" indent="-469900">
              <a:defRPr/>
            </a:pPr>
            <a:endParaRPr lang="es-ES" sz="2100" dirty="0" smtClean="0">
              <a:ea typeface="+mn-ea"/>
            </a:endParaRPr>
          </a:p>
          <a:p>
            <a:pPr marL="469900" lvl="1" indent="-469900">
              <a:buFont typeface="Wingdings" pitchFamily="2" charset="2"/>
              <a:buChar char="o"/>
              <a:defRPr/>
            </a:pPr>
            <a:r>
              <a:rPr lang="es-ES_tradnl" sz="2000" b="1" dirty="0" smtClean="0">
                <a:ea typeface="+mn-ea"/>
              </a:rPr>
              <a:t>Segunda fase</a:t>
            </a:r>
          </a:p>
          <a:p>
            <a:pPr marL="1255713" lvl="3" indent="-469900">
              <a:defRPr/>
            </a:pPr>
            <a:endParaRPr lang="es-ES_tradnl" sz="1800" dirty="0" smtClean="0">
              <a:ea typeface="+mn-ea"/>
            </a:endParaRP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Propuestas de matización concreción o mejora para este apartado del Plan.</a:t>
            </a:r>
            <a:endParaRPr lang="es-ES" sz="1800" dirty="0" smtClean="0">
              <a:ea typeface="+mn-ea"/>
            </a:endParaRPr>
          </a:p>
          <a:p>
            <a:pPr lvl="2">
              <a:defRPr/>
            </a:pPr>
            <a:endParaRPr lang="es-ES" sz="1800" dirty="0" smtClean="0"/>
          </a:p>
        </p:txBody>
      </p:sp>
      <p:pic>
        <p:nvPicPr>
          <p:cNvPr id="121859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body" idx="1"/>
          </p:nvPr>
        </p:nvSpPr>
        <p:spPr>
          <a:xfrm>
            <a:off x="571500" y="2000250"/>
            <a:ext cx="5715000" cy="128587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3600" b="1" kern="1200" dirty="0" smtClean="0">
                <a:solidFill>
                  <a:srgbClr val="FF0000"/>
                </a:solidFill>
                <a:latin typeface="Calibri" pitchFamily="34" charset="0"/>
              </a:rPr>
              <a:t>Para acabar: </a:t>
            </a:r>
            <a:r>
              <a:rPr lang="es-ES" sz="3600" b="1" kern="1200" dirty="0" smtClean="0">
                <a:latin typeface="Calibri" pitchFamily="34" charset="0"/>
              </a:rPr>
              <a:t>Priorización y nivel de acuerdo.</a:t>
            </a:r>
            <a:endParaRPr lang="es-ES" sz="3600" b="1" kern="1200" dirty="0">
              <a:latin typeface="Calibri" pitchFamily="34" charset="0"/>
            </a:endParaRPr>
          </a:p>
        </p:txBody>
      </p:sp>
      <p:sp>
        <p:nvSpPr>
          <p:cNvPr id="3" name="4 Subtítulo"/>
          <p:cNvSpPr txBox="1">
            <a:spLocks/>
          </p:cNvSpPr>
          <p:nvPr/>
        </p:nvSpPr>
        <p:spPr bwMode="auto">
          <a:xfrm>
            <a:off x="2928938" y="4214813"/>
            <a:ext cx="571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accent2"/>
              </a:buClr>
              <a:defRPr/>
            </a:pPr>
            <a:r>
              <a:rPr lang="eu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Bukatzeko: </a:t>
            </a:r>
            <a:r>
              <a:rPr lang="eu-ES" sz="3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Lehenespena eta akordio maila. </a:t>
            </a:r>
            <a:endParaRPr lang="eu-ES" sz="36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4438" y="357188"/>
            <a:ext cx="6572250" cy="1071562"/>
          </a:xfrm>
        </p:spPr>
        <p:txBody>
          <a:bodyPr/>
          <a:lstStyle/>
          <a:p>
            <a:pPr>
              <a:defRPr/>
            </a:pP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Cuestiones </a:t>
            </a:r>
            <a:r>
              <a:rPr lang="es-ES" sz="3600" kern="1200" dirty="0">
                <a:solidFill>
                  <a:srgbClr val="E30009"/>
                </a:solidFill>
                <a:latin typeface="Calibri" pitchFamily="34" charset="0"/>
                <a:ea typeface="+mn-ea"/>
              </a:rPr>
              <a:t>para el </a:t>
            </a: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debate</a:t>
            </a:r>
            <a:b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</a:b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Eztabaidarako</a:t>
            </a:r>
            <a:r>
              <a:rPr lang="es-ES" sz="3600" i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rgbClr val="808080"/>
                </a:solidFill>
                <a:latin typeface="Calibri" pitchFamily="34" charset="0"/>
                <a:ea typeface="+mn-ea"/>
              </a:rPr>
              <a:t>galderak</a:t>
            </a:r>
            <a:endParaRPr lang="es-ES" sz="3600" i="1" kern="1200" dirty="0">
              <a:solidFill>
                <a:srgbClr val="80808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41987" name="5 Marcador de contenido"/>
          <p:cNvSpPr>
            <a:spLocks noGrp="1"/>
          </p:cNvSpPr>
          <p:nvPr>
            <p:ph idx="1"/>
          </p:nvPr>
        </p:nvSpPr>
        <p:spPr>
          <a:xfrm>
            <a:off x="642938" y="1714500"/>
            <a:ext cx="7715250" cy="4500563"/>
          </a:xfrm>
        </p:spPr>
        <p:txBody>
          <a:bodyPr/>
          <a:lstStyle/>
          <a:p>
            <a:pPr marL="469900" lvl="1" indent="-469900">
              <a:buFont typeface="Wingdings" pitchFamily="2" charset="2"/>
              <a:buChar char="o"/>
              <a:defRPr/>
            </a:pPr>
            <a:r>
              <a:rPr lang="es-ES_tradnl" sz="2400" dirty="0" smtClean="0">
                <a:ea typeface="+mn-ea"/>
              </a:rPr>
              <a:t>Priorización de las 3 medidas fundamentales para el éxito de este  apartado del PIGRN 2025</a:t>
            </a:r>
          </a:p>
          <a:p>
            <a:pPr marL="469900" lvl="1" indent="-469900">
              <a:buFont typeface="Wingdings" pitchFamily="2" charset="2"/>
              <a:buChar char="o"/>
              <a:defRPr/>
            </a:pPr>
            <a:r>
              <a:rPr lang="es-ES_tradnl" sz="2400" dirty="0" smtClean="0">
                <a:ea typeface="+mn-ea"/>
              </a:rPr>
              <a:t>¿Crees que el plan responde a las necesidades de gestión en Residuos Agropecuarios? ¿En que medida estás de acuerdo con este apartado del plan?</a:t>
            </a: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0-25 %</a:t>
            </a: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26-50 %</a:t>
            </a: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51-75 %</a:t>
            </a:r>
          </a:p>
          <a:p>
            <a:pPr marL="1255713" lvl="3" indent="-469900">
              <a:defRPr/>
            </a:pPr>
            <a:r>
              <a:rPr lang="es-ES_tradnl" sz="1800" dirty="0" smtClean="0">
                <a:ea typeface="+mn-ea"/>
              </a:rPr>
              <a:t>75-100 %</a:t>
            </a:r>
            <a:endParaRPr lang="es-ES" sz="1800" dirty="0" smtClean="0">
              <a:ea typeface="+mn-ea"/>
            </a:endParaRPr>
          </a:p>
          <a:p>
            <a:pPr lvl="2">
              <a:defRPr/>
            </a:pPr>
            <a:endParaRPr lang="es-ES" sz="1800" dirty="0" smtClean="0"/>
          </a:p>
        </p:txBody>
      </p:sp>
      <p:pic>
        <p:nvPicPr>
          <p:cNvPr id="123907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8 CuadroTexto"/>
          <p:cNvSpPr txBox="1">
            <a:spLocks noChangeArrowheads="1"/>
          </p:cNvSpPr>
          <p:nvPr/>
        </p:nvSpPr>
        <p:spPr bwMode="auto">
          <a:xfrm>
            <a:off x="539750" y="2395538"/>
            <a:ext cx="8064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ES" sz="3200" b="1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ESKERRIK ASKO ZURE  ARRETAGATIK       </a:t>
            </a:r>
          </a:p>
          <a:p>
            <a:pPr algn="ctr">
              <a:defRPr/>
            </a:pPr>
            <a:endParaRPr lang="es-ES" altLang="es-ES" sz="3200" b="1" dirty="0">
              <a:solidFill>
                <a:srgbClr val="E30009"/>
              </a:solidFill>
              <a:latin typeface="Calibri" pitchFamily="34" charset="0"/>
            </a:endParaRPr>
          </a:p>
          <a:p>
            <a:pPr algn="ctr">
              <a:defRPr/>
            </a:pPr>
            <a:endParaRPr lang="es-ES" altLang="es-ES" sz="3200" b="1" dirty="0">
              <a:solidFill>
                <a:srgbClr val="E30009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s-ES" altLang="es-ES" sz="3200" b="1" dirty="0">
                <a:solidFill>
                  <a:srgbClr val="E30009"/>
                </a:solidFill>
                <a:latin typeface="Calibri" pitchFamily="34" charset="0"/>
              </a:rPr>
              <a:t>MUCHAS GRACIAS POR SU ATENCIÓN</a:t>
            </a:r>
            <a:endParaRPr lang="es-ES" altLang="es-E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4930" name="Picture 2" descr="C:\Users\Recheverria\Desktop\circu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31400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4" descr="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92150"/>
            <a:ext cx="5391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7 Imagen" descr="logo gobier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084763"/>
            <a:ext cx="29352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CuadroTexto"/>
          <p:cNvSpPr txBox="1">
            <a:spLocks noChangeArrowheads="1"/>
          </p:cNvSpPr>
          <p:nvPr/>
        </p:nvSpPr>
        <p:spPr bwMode="auto">
          <a:xfrm>
            <a:off x="1187450" y="228600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0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5 CuadroTexto"/>
          <p:cNvSpPr txBox="1">
            <a:spLocks noChangeArrowheads="1"/>
          </p:cNvSpPr>
          <p:nvPr/>
        </p:nvSpPr>
        <p:spPr bwMode="auto">
          <a:xfrm>
            <a:off x="714375" y="1762125"/>
            <a:ext cx="745807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2400">
                <a:latin typeface="Calibri" pitchFamily="34" charset="0"/>
              </a:rPr>
              <a:t>El </a:t>
            </a:r>
            <a:r>
              <a:rPr lang="es-ES" altLang="es-ES" sz="2400" b="1">
                <a:solidFill>
                  <a:srgbClr val="FF0000"/>
                </a:solidFill>
                <a:latin typeface="Calibri" pitchFamily="34" charset="0"/>
              </a:rPr>
              <a:t>proceso para la elaboración</a:t>
            </a:r>
            <a:r>
              <a:rPr lang="es-ES" altLang="es-ES" sz="2400">
                <a:latin typeface="Calibri" pitchFamily="34" charset="0"/>
              </a:rPr>
              <a:t> del Plan Integrado de Gestión de Residuos de Navarra (PIGRN) para 2016-2025, se articulará a partir de un borrador abierto que servirá de </a:t>
            </a:r>
            <a:r>
              <a:rPr lang="es-ES" altLang="es-ES" sz="2400" b="1">
                <a:latin typeface="Calibri" pitchFamily="34" charset="0"/>
              </a:rPr>
              <a:t>base</a:t>
            </a:r>
            <a:r>
              <a:rPr lang="es-ES" altLang="es-ES" sz="2400">
                <a:latin typeface="Calibri" pitchFamily="34" charset="0"/>
              </a:rPr>
              <a:t> para el </a:t>
            </a:r>
            <a:r>
              <a:rPr lang="es-ES" altLang="es-ES" sz="2400" b="1">
                <a:latin typeface="Calibri" pitchFamily="34" charset="0"/>
              </a:rPr>
              <a:t>proceso de participación</a:t>
            </a:r>
            <a:r>
              <a:rPr lang="es-ES" altLang="es-ES" sz="2400">
                <a:latin typeface="Calibri" pitchFamily="34" charset="0"/>
              </a:rPr>
              <a:t>. </a:t>
            </a:r>
            <a:br>
              <a:rPr lang="es-ES" altLang="es-ES" sz="2400">
                <a:latin typeface="Calibri" pitchFamily="34" charset="0"/>
              </a:rPr>
            </a:br>
            <a:r>
              <a:rPr lang="es-ES" altLang="es-ES" sz="2400">
                <a:latin typeface="Calibri" pitchFamily="34" charset="0"/>
              </a:rPr>
              <a:t/>
            </a:r>
            <a:br>
              <a:rPr lang="es-ES" altLang="es-ES" sz="2400">
                <a:latin typeface="Calibri" pitchFamily="34" charset="0"/>
              </a:rPr>
            </a:br>
            <a:r>
              <a:rPr lang="es-ES" altLang="es-ES" sz="2400">
                <a:latin typeface="Calibri" pitchFamily="34" charset="0"/>
              </a:rPr>
              <a:t>El plan definitivo se elaborará </a:t>
            </a:r>
            <a:r>
              <a:rPr lang="es-ES" altLang="es-ES" sz="2400" b="1">
                <a:latin typeface="Calibri" pitchFamily="34" charset="0"/>
              </a:rPr>
              <a:t>teniendo en cuenta las conclusiones que se obtengan en el proceso de participación</a:t>
            </a:r>
            <a:r>
              <a:rPr lang="es-ES" altLang="es-ES" sz="2400">
                <a:latin typeface="Calibri" pitchFamily="34" charset="0"/>
              </a:rPr>
              <a:t>, pero con la </a:t>
            </a:r>
            <a:r>
              <a:rPr lang="es-ES" altLang="es-ES" sz="2400" b="1">
                <a:latin typeface="Calibri" pitchFamily="34" charset="0"/>
              </a:rPr>
              <a:t>decisión última del Gobierno de Navarra</a:t>
            </a:r>
            <a:r>
              <a:rPr lang="es-ES" altLang="es-ES" sz="2400">
                <a:latin typeface="Calibri" pitchFamily="34" charset="0"/>
              </a:rPr>
              <a:t>. Se trata por tanto de un documento abierto a debate: a la sociedad, a las instituciones y a los agentes sociales.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5 CuadroTexto"/>
          <p:cNvSpPr txBox="1">
            <a:spLocks noChangeArrowheads="1"/>
          </p:cNvSpPr>
          <p:nvPr/>
        </p:nvSpPr>
        <p:spPr bwMode="auto">
          <a:xfrm>
            <a:off x="611188" y="1844675"/>
            <a:ext cx="712946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3200">
                <a:solidFill>
                  <a:srgbClr val="E30009"/>
                </a:solidFill>
                <a:latin typeface="Calibri" pitchFamily="34" charset="0"/>
              </a:rPr>
              <a:t>ABIERTO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3200">
                <a:latin typeface="Calibri" pitchFamily="34" charset="0"/>
              </a:rPr>
              <a:t>Sugerencias y/o aportaciones:</a:t>
            </a: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Char char="-"/>
            </a:pPr>
            <a:r>
              <a:rPr lang="es-ES" altLang="es-ES" sz="3200">
                <a:latin typeface="Calibri" pitchFamily="34" charset="0"/>
              </a:rPr>
              <a:t> Portal Gobierno abierto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/>
              <a:t>	</a:t>
            </a:r>
            <a:r>
              <a:rPr lang="es-ES" altLang="es-ES">
                <a:hlinkClick r:id="rId2"/>
              </a:rPr>
              <a:t>www.pigrn2025.navarra.es</a:t>
            </a:r>
            <a:endParaRPr lang="es-ES" altLang="es-ES"/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3200">
              <a:latin typeface="Calibri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3200">
                <a:latin typeface="Calibri" pitchFamily="34" charset="0"/>
              </a:rPr>
              <a:t>- e.mail: </a:t>
            </a:r>
            <a:r>
              <a:rPr lang="es-ES" altLang="es-ES" sz="3200">
                <a:latin typeface="Calibri" pitchFamily="34" charset="0"/>
                <a:hlinkClick r:id="rId3"/>
              </a:rPr>
              <a:t>residuos@navarra.es</a:t>
            </a:r>
            <a:endParaRPr lang="es-ES" altLang="es-ES" sz="3200">
              <a:latin typeface="Calibri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Char char="-"/>
            </a:pPr>
            <a:endParaRPr lang="es-ES" altLang="es-ES" sz="3200">
              <a:latin typeface="Calibri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Char char="-"/>
            </a:pPr>
            <a:r>
              <a:rPr lang="es-ES" altLang="es-ES" sz="3200">
                <a:latin typeface="Calibri" pitchFamily="34" charset="0"/>
              </a:rPr>
              <a:t>Grupo de trabajo</a:t>
            </a:r>
          </a:p>
          <a:p>
            <a:pPr marL="742950" lvl="1" indent="-285750">
              <a:lnSpc>
                <a:spcPts val="3000"/>
              </a:lnSpc>
              <a:spcAft>
                <a:spcPts val="1200"/>
              </a:spcAft>
            </a:pPr>
            <a:endParaRPr lang="es-ES" altLang="es-ES" sz="3200">
              <a:solidFill>
                <a:srgbClr val="E30009"/>
              </a:solidFill>
              <a:latin typeface="Calibri" pitchFamily="34" charset="0"/>
            </a:endParaRPr>
          </a:p>
        </p:txBody>
      </p:sp>
      <p:sp>
        <p:nvSpPr>
          <p:cNvPr id="95235" name="6 CuadroTexto"/>
          <p:cNvSpPr txBox="1">
            <a:spLocks noChangeArrowheads="1"/>
          </p:cNvSpPr>
          <p:nvPr/>
        </p:nvSpPr>
        <p:spPr bwMode="auto">
          <a:xfrm>
            <a:off x="1143000" y="228600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dirty="0">
              <a:solidFill>
                <a:srgbClr val="E30009"/>
              </a:solidFill>
              <a:latin typeface="Calibri" pitchFamily="34" charset="0"/>
            </a:endParaRPr>
          </a:p>
        </p:txBody>
      </p:sp>
      <p:pic>
        <p:nvPicPr>
          <p:cNvPr id="18435" name="4 Imagen" descr="circul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5 CuadroTexto"/>
          <p:cNvSpPr txBox="1">
            <a:spLocks noChangeArrowheads="1"/>
          </p:cNvSpPr>
          <p:nvPr/>
        </p:nvSpPr>
        <p:spPr bwMode="auto">
          <a:xfrm>
            <a:off x="1042988" y="1257300"/>
            <a:ext cx="71294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sp>
        <p:nvSpPr>
          <p:cNvPr id="84995" name="6 CuadroTexto"/>
          <p:cNvSpPr txBox="1">
            <a:spLocks noChangeArrowheads="1"/>
          </p:cNvSpPr>
          <p:nvPr/>
        </p:nvSpPr>
        <p:spPr bwMode="auto">
          <a:xfrm>
            <a:off x="1187450" y="214313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dirty="0">
              <a:solidFill>
                <a:srgbClr val="E30009"/>
              </a:solidFill>
              <a:latin typeface="Calibri" pitchFamily="34" charset="0"/>
            </a:endParaRPr>
          </a:p>
        </p:txBody>
      </p:sp>
      <p:pic>
        <p:nvPicPr>
          <p:cNvPr id="85003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107950" y="2060575"/>
          <a:ext cx="8863013" cy="2962275"/>
        </p:xfrm>
        <a:graphic>
          <a:graphicData uri="http://schemas.openxmlformats.org/presentationml/2006/ole">
            <p:oleObj spid="_x0000_s85000" name="Documento" r:id="rId4" imgW="8987311" imgH="300816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5 CuadroTexto"/>
          <p:cNvSpPr txBox="1">
            <a:spLocks noChangeArrowheads="1"/>
          </p:cNvSpPr>
          <p:nvPr/>
        </p:nvSpPr>
        <p:spPr bwMode="auto">
          <a:xfrm>
            <a:off x="1042988" y="1257300"/>
            <a:ext cx="71294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86018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14500"/>
            <a:ext cx="5732462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187450" y="214313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dirty="0">
              <a:solidFill>
                <a:srgbClr val="E3000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5 CuadroTexto"/>
          <p:cNvSpPr txBox="1">
            <a:spLocks noChangeArrowheads="1"/>
          </p:cNvSpPr>
          <p:nvPr/>
        </p:nvSpPr>
        <p:spPr bwMode="auto">
          <a:xfrm>
            <a:off x="1042988" y="1257300"/>
            <a:ext cx="71294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sp>
        <p:nvSpPr>
          <p:cNvPr id="89091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385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Presentación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u-ES" altLang="es-ES" sz="24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Aurkezpena</a:t>
            </a:r>
            <a:endParaRPr lang="es-ES" altLang="es-ES" sz="3600" dirty="0">
              <a:solidFill>
                <a:srgbClr val="E30009"/>
              </a:solidFill>
              <a:latin typeface="Calibri" pitchFamily="34" charset="0"/>
            </a:endParaRPr>
          </a:p>
        </p:txBody>
      </p:sp>
      <p:pic>
        <p:nvPicPr>
          <p:cNvPr id="89097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84138" y="1758950"/>
          <a:ext cx="8845550" cy="4598988"/>
        </p:xfrm>
        <a:graphic>
          <a:graphicData uri="http://schemas.openxmlformats.org/presentationml/2006/ole">
            <p:oleObj spid="_x0000_s89094" name="Document" r:id="rId4" imgW="9131890" imgH="46800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sp>
        <p:nvSpPr>
          <p:cNvPr id="90115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52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Deliberación 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Eztabaida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0121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-104775" y="2276475"/>
          <a:ext cx="8932863" cy="4159250"/>
        </p:xfrm>
        <a:graphic>
          <a:graphicData uri="http://schemas.openxmlformats.org/presentationml/2006/ole">
            <p:oleObj spid="_x0000_s90118" name="Documento" r:id="rId4" imgW="8977576" imgH="4189775" progId="Word.Document.8">
              <p:embed/>
            </p:oleObj>
          </a:graphicData>
        </a:graphic>
      </p:graphicFrame>
      <p:sp>
        <p:nvSpPr>
          <p:cNvPr id="90122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2 Y 4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6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91147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8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3 Y 5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0" y="2276475"/>
          <a:ext cx="8932863" cy="1951038"/>
        </p:xfrm>
        <a:graphic>
          <a:graphicData uri="http://schemas.openxmlformats.org/presentationml/2006/ole">
            <p:oleObj spid="_x0000_s91143" name="Documento" r:id="rId4" imgW="8977576" imgH="1748958" progId="Word.Document.8">
              <p:embed/>
            </p:oleObj>
          </a:graphicData>
        </a:graphic>
      </p:graphicFrame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143000" y="260350"/>
            <a:ext cx="752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Deliberación 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Eztabaida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155575" y="4219575"/>
          <a:ext cx="8774113" cy="1354138"/>
        </p:xfrm>
        <a:graphic>
          <a:graphicData uri="http://schemas.openxmlformats.org/presentationml/2006/ole">
            <p:oleObj spid="_x0000_s91145" name="Documento" r:id="rId5" imgW="8987311" imgH="139382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1637</TotalTime>
  <Words>975</Words>
  <Application>Microsoft Office PowerPoint</Application>
  <PresentationFormat>Presentación en pantalla (4:3)</PresentationFormat>
  <Paragraphs>269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Verdana</vt:lpstr>
      <vt:lpstr>Arial</vt:lpstr>
      <vt:lpstr>Wingdings</vt:lpstr>
      <vt:lpstr>Calibri</vt:lpstr>
      <vt:lpstr>Times New Roman</vt:lpstr>
      <vt:lpstr>Perfil</vt:lpstr>
      <vt:lpstr>Perfil</vt:lpstr>
      <vt:lpstr>Documento</vt:lpstr>
      <vt:lpstr>Document</vt:lpstr>
      <vt:lpstr>Diapositiva 1</vt:lpstr>
      <vt:lpstr>¿Que vamos a hacer hoy? Zer egingo dugu gaur?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Residuos Agropecuarios Nekazaritza eta abelazkuntzako hondakinak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OBJETIVOS Y MEDIDAS 2025 R. Agropecuarios Helburuak eta neurriak 2025 </vt:lpstr>
      <vt:lpstr>Diapositiva 22</vt:lpstr>
      <vt:lpstr>Diapositiva 23</vt:lpstr>
      <vt:lpstr>Cuestiones para el debate Eztabaidarako galderak</vt:lpstr>
      <vt:lpstr>Diapositiva 25</vt:lpstr>
      <vt:lpstr>Cuestiones para el debate Eztabaidarako galderak</vt:lpstr>
      <vt:lpstr>Diapositiva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Gonzalo Monguilot</dc:creator>
  <cp:lastModifiedBy>isalazar</cp:lastModifiedBy>
  <cp:revision>217</cp:revision>
  <dcterms:created xsi:type="dcterms:W3CDTF">2016-02-15T14:30:49Z</dcterms:created>
  <dcterms:modified xsi:type="dcterms:W3CDTF">2016-04-18T14:30:10Z</dcterms:modified>
</cp:coreProperties>
</file>